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6"/>
  </p:notesMasterIdLst>
  <p:handoutMasterIdLst>
    <p:handoutMasterId r:id="rId37"/>
  </p:handoutMasterIdLst>
  <p:sldIdLst>
    <p:sldId id="332" r:id="rId2"/>
    <p:sldId id="312" r:id="rId3"/>
    <p:sldId id="256" r:id="rId4"/>
    <p:sldId id="314" r:id="rId5"/>
    <p:sldId id="328" r:id="rId6"/>
    <p:sldId id="317" r:id="rId7"/>
    <p:sldId id="318" r:id="rId8"/>
    <p:sldId id="319" r:id="rId9"/>
    <p:sldId id="320" r:id="rId10"/>
    <p:sldId id="324" r:id="rId11"/>
    <p:sldId id="327" r:id="rId12"/>
    <p:sldId id="264" r:id="rId13"/>
    <p:sldId id="265" r:id="rId14"/>
    <p:sldId id="325" r:id="rId15"/>
    <p:sldId id="259" r:id="rId16"/>
    <p:sldId id="338" r:id="rId17"/>
    <p:sldId id="329" r:id="rId18"/>
    <p:sldId id="330" r:id="rId19"/>
    <p:sldId id="331" r:id="rId20"/>
    <p:sldId id="266" r:id="rId21"/>
    <p:sldId id="268" r:id="rId22"/>
    <p:sldId id="270" r:id="rId23"/>
    <p:sldId id="272" r:id="rId24"/>
    <p:sldId id="281" r:id="rId25"/>
    <p:sldId id="282" r:id="rId26"/>
    <p:sldId id="285" r:id="rId27"/>
    <p:sldId id="287" r:id="rId28"/>
    <p:sldId id="326" r:id="rId29"/>
    <p:sldId id="296" r:id="rId30"/>
    <p:sldId id="297" r:id="rId31"/>
    <p:sldId id="303" r:id="rId32"/>
    <p:sldId id="334" r:id="rId33"/>
    <p:sldId id="305" r:id="rId34"/>
    <p:sldId id="323" r:id="rId35"/>
  </p:sldIdLst>
  <p:sldSz cx="9144000" cy="6858000" type="screen4x3"/>
  <p:notesSz cx="6662738" cy="9926638"/>
  <p:defaultTextStyle>
    <a:defPPr>
      <a:defRPr lang="nl-NL"/>
    </a:defPPr>
    <a:lvl1pPr algn="l" rtl="0" fontAlgn="base">
      <a:lnSpc>
        <a:spcPts val="2800"/>
      </a:lnSpc>
      <a:spcBef>
        <a:spcPct val="20000"/>
      </a:spcBef>
      <a:spcAft>
        <a:spcPct val="0"/>
      </a:spcAft>
      <a:buClr>
        <a:schemeClr val="tx2"/>
      </a:buClr>
      <a:buChar char="•"/>
      <a:defRPr sz="23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ts val="2800"/>
      </a:lnSpc>
      <a:spcBef>
        <a:spcPct val="20000"/>
      </a:spcBef>
      <a:spcAft>
        <a:spcPct val="0"/>
      </a:spcAft>
      <a:buClr>
        <a:schemeClr val="tx2"/>
      </a:buClr>
      <a:buChar char="•"/>
      <a:defRPr sz="23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ts val="2800"/>
      </a:lnSpc>
      <a:spcBef>
        <a:spcPct val="20000"/>
      </a:spcBef>
      <a:spcAft>
        <a:spcPct val="0"/>
      </a:spcAft>
      <a:buClr>
        <a:schemeClr val="tx2"/>
      </a:buClr>
      <a:buChar char="•"/>
      <a:defRPr sz="23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ts val="2800"/>
      </a:lnSpc>
      <a:spcBef>
        <a:spcPct val="20000"/>
      </a:spcBef>
      <a:spcAft>
        <a:spcPct val="0"/>
      </a:spcAft>
      <a:buClr>
        <a:schemeClr val="tx2"/>
      </a:buClr>
      <a:buChar char="•"/>
      <a:defRPr sz="23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ts val="2800"/>
      </a:lnSpc>
      <a:spcBef>
        <a:spcPct val="20000"/>
      </a:spcBef>
      <a:spcAft>
        <a:spcPct val="0"/>
      </a:spcAft>
      <a:buClr>
        <a:schemeClr val="tx2"/>
      </a:buClr>
      <a:buChar char="•"/>
      <a:defRPr sz="23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 Depiesse" initials="M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0" autoAdjust="0"/>
  </p:normalViewPr>
  <p:slideViewPr>
    <p:cSldViewPr>
      <p:cViewPr varScale="1">
        <p:scale>
          <a:sx n="51" d="100"/>
          <a:sy n="51" d="100"/>
        </p:scale>
        <p:origin x="-55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139"/>
    </p:cViewPr>
  </p:sorterViewPr>
  <p:notesViewPr>
    <p:cSldViewPr>
      <p:cViewPr varScale="1">
        <p:scale>
          <a:sx n="50" d="100"/>
          <a:sy n="50" d="100"/>
        </p:scale>
        <p:origin x="-1926" y="-84"/>
      </p:cViewPr>
      <p:guideLst>
        <p:guide orient="horz" pos="3127"/>
        <p:guide pos="209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22288" y="9366250"/>
            <a:ext cx="11207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nl-NL" sz="1000" b="0"/>
              <a:t>25 september 2005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647825" y="9366250"/>
            <a:ext cx="34051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57775" y="9366250"/>
            <a:ext cx="11239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b="0"/>
            </a:lvl1pPr>
          </a:lstStyle>
          <a:p>
            <a:pPr>
              <a:defRPr/>
            </a:pPr>
            <a:fld id="{A43E43E1-3EBD-4522-8D72-B376AE8437D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530225" y="9312275"/>
            <a:ext cx="565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87846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1538" y="766763"/>
            <a:ext cx="4906962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52975"/>
            <a:ext cx="4837112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5128" name="Rectangle 1032"/>
          <p:cNvSpPr>
            <a:spLocks noChangeArrowheads="1"/>
          </p:cNvSpPr>
          <p:nvPr/>
        </p:nvSpPr>
        <p:spPr bwMode="auto">
          <a:xfrm>
            <a:off x="896938" y="9488488"/>
            <a:ext cx="11207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nl-NL" sz="1000" b="0"/>
              <a:t>25 september 2005</a:t>
            </a:r>
          </a:p>
        </p:txBody>
      </p:sp>
      <p:sp>
        <p:nvSpPr>
          <p:cNvPr id="5129" name="Rectangle 1033"/>
          <p:cNvSpPr>
            <a:spLocks noChangeArrowheads="1"/>
          </p:cNvSpPr>
          <p:nvPr/>
        </p:nvSpPr>
        <p:spPr bwMode="auto">
          <a:xfrm>
            <a:off x="1647825" y="9488488"/>
            <a:ext cx="34051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nl-NL" sz="1000" b="0"/>
          </a:p>
        </p:txBody>
      </p:sp>
      <p:sp>
        <p:nvSpPr>
          <p:cNvPr id="5130" name="Rectangle 1034"/>
          <p:cNvSpPr>
            <a:spLocks noChangeArrowheads="1"/>
          </p:cNvSpPr>
          <p:nvPr/>
        </p:nvSpPr>
        <p:spPr bwMode="auto">
          <a:xfrm>
            <a:off x="4694238" y="9488488"/>
            <a:ext cx="11223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5636597C-B05F-476E-BEB2-2C9C68C2F19B}" type="slidenum">
              <a:rPr lang="nl-NL" sz="1000" b="0"/>
              <a:pPr algn="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nl-NL" sz="1000" b="0"/>
          </a:p>
        </p:txBody>
      </p:sp>
      <p:sp>
        <p:nvSpPr>
          <p:cNvPr id="5131" name="Line 1035"/>
          <p:cNvSpPr>
            <a:spLocks noChangeShapeType="1"/>
          </p:cNvSpPr>
          <p:nvPr/>
        </p:nvSpPr>
        <p:spPr bwMode="auto">
          <a:xfrm>
            <a:off x="893763" y="9432925"/>
            <a:ext cx="492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544130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="" xmlns:p14="http://schemas.microsoft.com/office/powerpoint/2010/main" val="45056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htergrond 1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1000" y="6172200"/>
            <a:ext cx="606552" cy="36576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buFontTx/>
              <a:buNone/>
              <a:defRPr/>
            </a:pPr>
            <a:fld id="{1E066649-08D3-4308-9394-5DCD64ABE4B7}" type="slidenum">
              <a:rPr lang="nl-NL" smtClean="0"/>
              <a:pPr>
                <a:buFontTx/>
                <a:buNone/>
                <a:defRPr/>
              </a:pPr>
              <a:t>‹#›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29200" y="6172200"/>
            <a:ext cx="3581400" cy="365760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tx2"/>
                </a:solidFill>
              </a:rPr>
              <a:t>C.Rouma</a:t>
            </a:r>
            <a:r>
              <a:rPr lang="en-US" sz="1400" dirty="0" smtClean="0">
                <a:solidFill>
                  <a:schemeClr val="tx2"/>
                </a:solidFill>
              </a:rPr>
              <a:t> - 5 &amp; 6 </a:t>
            </a:r>
            <a:r>
              <a:rPr lang="en-US" sz="1400" dirty="0" err="1" smtClean="0">
                <a:solidFill>
                  <a:schemeClr val="tx2"/>
                </a:solidFill>
              </a:rPr>
              <a:t>décembre</a:t>
            </a:r>
            <a:r>
              <a:rPr lang="en-US" sz="1400" dirty="0" smtClean="0">
                <a:solidFill>
                  <a:schemeClr val="tx2"/>
                </a:solidFill>
              </a:rPr>
              <a:t> 2013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0A0DF-9FEE-4DE0-A8C0-0ABAC9D341FA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130A0DF-9FEE-4DE0-A8C0-0ABAC9D341FA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4130A0DF-9FEE-4DE0-A8C0-0ABAC9D341FA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0A0DF-9FEE-4DE0-A8C0-0ABAC9D341FA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4130A0DF-9FEE-4DE0-A8C0-0ABAC9D341FA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0A0DF-9FEE-4DE0-A8C0-0ABAC9D341FA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130A0DF-9FEE-4DE0-A8C0-0ABAC9D341FA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4130A0DF-9FEE-4DE0-A8C0-0ABAC9D341FA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130A0DF-9FEE-4DE0-A8C0-0ABAC9D341FA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0A0DF-9FEE-4DE0-A8C0-0ABAC9D341FA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130A0DF-9FEE-4DE0-A8C0-0ABAC9D341FA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4130A0DF-9FEE-4DE0-A8C0-0ABAC9D341FA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30A0DF-9FEE-4DE0-A8C0-0ABAC9D341FA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130A0DF-9FEE-4DE0-A8C0-0ABAC9D341FA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be/url?sa=i&amp;rct=j&amp;q=images%20:%20guichet%20service%20population%20d'une%20commune&amp;source=images&amp;cd=&amp;cad=rja&amp;docid=-8_OCYnyFOyp2M&amp;tbnid=Q8epi0-0uXodgM:&amp;ved=0CAUQjRw&amp;url=http://www.briecomterobert.fr/Votre-mairie/Mairie-pratique&amp;ei=mGD7Ub-sHqep0QWWvIDYDw&amp;bvm=bv.50165853,d.d2k&amp;psig=AFQjCNF7N5BHqBMpDBqj2YX7Crgarv3Uaw&amp;ust=1375515101891502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z.rrn.fgov.b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palatnikfactor.com/wp-content/uploads/2010/06/strength-vs-weaknesses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5" name="Picture 4" descr="cover ASINP f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52"/>
            <a:ext cx="9144000" cy="6858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85800" y="228600"/>
            <a:ext cx="9521952" cy="758952"/>
          </a:xfrm>
        </p:spPr>
        <p:txBody>
          <a:bodyPr>
            <a:normAutofit/>
          </a:bodyPr>
          <a:lstStyle/>
          <a:p>
            <a:r>
              <a:rPr lang="fr-BE" sz="2400" dirty="0">
                <a:solidFill>
                  <a:schemeClr val="tx1"/>
                </a:solidFill>
              </a:rPr>
              <a:t>Le projet ASINP:  historique et contexte (suite)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609600" y="1981200"/>
            <a:ext cx="7894638" cy="4117975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endParaRPr lang="fr-BE" sz="1800" b="1" i="1" dirty="0" smtClean="0"/>
          </a:p>
          <a:p>
            <a:pPr>
              <a:buFont typeface="Wingdings" pitchFamily="2" charset="2"/>
              <a:buChar char="Ø"/>
            </a:pPr>
            <a:r>
              <a:rPr lang="fr-BE" sz="1800" b="1" i="1" dirty="0" smtClean="0"/>
              <a:t>Grant Agreement </a:t>
            </a:r>
            <a:r>
              <a:rPr lang="fr-BE" sz="1800" dirty="0" smtClean="0"/>
              <a:t>Avril 2011 avec 4 partenaires : Portugal, Roumanie, France et Office des Étrangers.</a:t>
            </a:r>
          </a:p>
          <a:p>
            <a:pPr>
              <a:buFont typeface="Wingdings" pitchFamily="2" charset="2"/>
              <a:buChar char="Ø"/>
            </a:pPr>
            <a:endParaRPr lang="fr-BE" sz="1800" b="1" i="1" dirty="0" smtClean="0"/>
          </a:p>
          <a:p>
            <a:pPr>
              <a:buFont typeface="Wingdings" pitchFamily="2" charset="2"/>
              <a:buChar char="Ø"/>
            </a:pPr>
            <a:r>
              <a:rPr lang="fr-BE" sz="1800" b="1" i="1" dirty="0" smtClean="0"/>
              <a:t>Marché Public </a:t>
            </a:r>
            <a:r>
              <a:rPr lang="fr-BE" sz="1800" dirty="0" smtClean="0"/>
              <a:t>pour la collecte et le traitement des réponses au questionnaire ASINP pour le compte du SPF Intérieur – Direction générale  Institutions et Population </a:t>
            </a:r>
            <a:r>
              <a:rPr lang="fr-BE" sz="1800" i="1" dirty="0" smtClean="0"/>
              <a:t>-&gt; Attribution à </a:t>
            </a:r>
            <a:r>
              <a:rPr lang="fr-BE" sz="1800" i="1" dirty="0" err="1" smtClean="0"/>
              <a:t>Regioplan</a:t>
            </a:r>
            <a:r>
              <a:rPr lang="fr-BE" sz="1800" dirty="0" smtClean="0"/>
              <a:t>. (</a:t>
            </a:r>
            <a:r>
              <a:rPr lang="fr-BE" sz="1800" dirty="0" err="1" smtClean="0"/>
              <a:t>nov</a:t>
            </a:r>
            <a:r>
              <a:rPr lang="fr-BE" sz="1800" dirty="0" smtClean="0"/>
              <a:t> 2011)</a:t>
            </a:r>
          </a:p>
          <a:p>
            <a:pPr lvl="0">
              <a:buFont typeface="Wingdings" pitchFamily="2" charset="2"/>
              <a:buChar char="Ø"/>
            </a:pPr>
            <a:endParaRPr lang="fr-BE" sz="1800" b="1" i="1" dirty="0" smtClean="0"/>
          </a:p>
          <a:p>
            <a:pPr lvl="0">
              <a:buFont typeface="Wingdings" pitchFamily="2" charset="2"/>
              <a:buChar char="Ø"/>
            </a:pPr>
            <a:r>
              <a:rPr lang="fr-BE" sz="1800" b="1" i="1" dirty="0" smtClean="0"/>
              <a:t>Site Survey</a:t>
            </a:r>
          </a:p>
          <a:p>
            <a:pPr marL="0" lvl="0" indent="0">
              <a:buNone/>
            </a:pPr>
            <a:endParaRPr lang="fr-BE" sz="1800" b="1" i="1" dirty="0"/>
          </a:p>
          <a:p>
            <a:pPr>
              <a:buFont typeface="Wingdings" pitchFamily="2" charset="2"/>
              <a:buChar char="Ø"/>
            </a:pPr>
            <a:r>
              <a:rPr lang="fr-BE" sz="1800" b="1" i="1" dirty="0" smtClean="0"/>
              <a:t>Rapport </a:t>
            </a:r>
            <a:r>
              <a:rPr lang="fr-BE" sz="1800" b="1" i="1" dirty="0"/>
              <a:t>définitif </a:t>
            </a:r>
            <a:endParaRPr lang="fr-BE" sz="1800" b="1" i="1" dirty="0" smtClean="0"/>
          </a:p>
          <a:p>
            <a:pPr>
              <a:buFont typeface="Wingdings" pitchFamily="2" charset="2"/>
              <a:buChar char="Ø"/>
            </a:pPr>
            <a:endParaRPr lang="fr-BE" sz="1800" dirty="0"/>
          </a:p>
          <a:p>
            <a:endParaRPr lang="fr-BE" dirty="0"/>
          </a:p>
        </p:txBody>
      </p:sp>
    </p:spTree>
    <p:extLst>
      <p:ext uri="{BB962C8B-B14F-4D97-AF65-F5344CB8AC3E}">
        <p14:creationId xmlns="" xmlns:p14="http://schemas.microsoft.com/office/powerpoint/2010/main" val="29576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228600"/>
            <a:ext cx="9369552" cy="758952"/>
          </a:xfrm>
        </p:spPr>
        <p:txBody>
          <a:bodyPr>
            <a:normAutofit/>
          </a:bodyPr>
          <a:lstStyle/>
          <a:p>
            <a:r>
              <a:rPr lang="fr-BE" sz="2400" dirty="0" smtClean="0">
                <a:solidFill>
                  <a:schemeClr val="tx1"/>
                </a:solidFill>
              </a:rPr>
              <a:t>Etude comparative: approche par processus</a:t>
            </a:r>
            <a:endParaRPr lang="en-US" sz="2400" dirty="0" smtClean="0"/>
          </a:p>
        </p:txBody>
      </p:sp>
      <p:sp>
        <p:nvSpPr>
          <p:cNvPr id="1536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25000" lnSpcReduction="20000"/>
          </a:bodyPr>
          <a:lstStyle/>
          <a:p>
            <a:fld id="{45CDA75F-2CD3-488B-A0CC-C027B621FECC}" type="slidenum">
              <a:rPr lang="nl-NL" smtClean="0"/>
              <a:pPr/>
              <a:t>11</a:t>
            </a:fld>
            <a:endParaRPr lang="nl-NL" smtClean="0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50" y="3357563"/>
            <a:ext cx="1543051" cy="118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46974" y="4876669"/>
            <a:ext cx="2205716" cy="137556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5369" name="ZoneTexte 10"/>
          <p:cNvSpPr txBox="1">
            <a:spLocks noChangeArrowheads="1"/>
          </p:cNvSpPr>
          <p:nvPr/>
        </p:nvSpPr>
        <p:spPr bwMode="auto">
          <a:xfrm>
            <a:off x="5572125" y="6000750"/>
            <a:ext cx="2428875" cy="39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fr-BE" sz="1200" dirty="0" smtClean="0"/>
              <a:t>Grèce</a:t>
            </a:r>
            <a:endParaRPr lang="fr-BE" sz="1200" dirty="0"/>
          </a:p>
        </p:txBody>
      </p:sp>
      <p:pic>
        <p:nvPicPr>
          <p:cNvPr id="1537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14438" y="4786313"/>
            <a:ext cx="2138362" cy="14287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5371" name="ZoneTexte 12"/>
          <p:cNvSpPr txBox="1">
            <a:spLocks noChangeArrowheads="1"/>
          </p:cNvSpPr>
          <p:nvPr/>
        </p:nvSpPr>
        <p:spPr bwMode="auto">
          <a:xfrm rot="10800000" flipV="1">
            <a:off x="1214438" y="5936179"/>
            <a:ext cx="2500312" cy="4514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fr-BE" sz="1200" dirty="0" smtClean="0"/>
              <a:t>Espagne</a:t>
            </a:r>
            <a:endParaRPr lang="fr-BE" sz="1200" dirty="0"/>
          </a:p>
        </p:txBody>
      </p:sp>
      <p:pic>
        <p:nvPicPr>
          <p:cNvPr id="15372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46973" y="1899206"/>
            <a:ext cx="2205716" cy="10984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5373" name="ZoneTexte 14"/>
          <p:cNvSpPr txBox="1">
            <a:spLocks noChangeArrowheads="1"/>
          </p:cNvSpPr>
          <p:nvPr/>
        </p:nvSpPr>
        <p:spPr bwMode="auto">
          <a:xfrm>
            <a:off x="5572125" y="2895600"/>
            <a:ext cx="2428875" cy="4514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fr-BE" sz="1200" dirty="0" smtClean="0"/>
              <a:t>Pays-Bas</a:t>
            </a:r>
            <a:endParaRPr lang="fr-BE" sz="1200" dirty="0"/>
          </a:p>
        </p:txBody>
      </p:sp>
      <p:pic>
        <p:nvPicPr>
          <p:cNvPr id="15374" name="Picture 2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82939" y="1899206"/>
            <a:ext cx="1574862" cy="11947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5375" name="ZoneTexte 23"/>
          <p:cNvSpPr txBox="1">
            <a:spLocks noChangeArrowheads="1"/>
          </p:cNvSpPr>
          <p:nvPr/>
        </p:nvSpPr>
        <p:spPr bwMode="auto">
          <a:xfrm>
            <a:off x="3643313" y="2895600"/>
            <a:ext cx="1928812" cy="45140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fr-BE" sz="1200" dirty="0" smtClean="0"/>
              <a:t>Royaume-Uni</a:t>
            </a:r>
            <a:endParaRPr lang="fr-BE" sz="1200" dirty="0"/>
          </a:p>
        </p:txBody>
      </p:sp>
      <p:pic>
        <p:nvPicPr>
          <p:cNvPr id="15376" name="Picture 2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72125" y="3357563"/>
            <a:ext cx="2124075" cy="125355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5377" name="ZoneTexte 25"/>
          <p:cNvSpPr txBox="1">
            <a:spLocks noChangeArrowheads="1"/>
          </p:cNvSpPr>
          <p:nvPr/>
        </p:nvSpPr>
        <p:spPr bwMode="auto">
          <a:xfrm>
            <a:off x="5546972" y="4334907"/>
            <a:ext cx="2428875" cy="4514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fr-BE" sz="1200" dirty="0" smtClean="0"/>
              <a:t>Portugal </a:t>
            </a:r>
            <a:endParaRPr lang="fr-BE" sz="1200" dirty="0"/>
          </a:p>
        </p:txBody>
      </p:sp>
      <p:pic>
        <p:nvPicPr>
          <p:cNvPr id="15378" name="Picture 1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214438" y="3357563"/>
            <a:ext cx="2138362" cy="12219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5379" name="ZoneTexte 19"/>
          <p:cNvSpPr txBox="1">
            <a:spLocks noChangeArrowheads="1"/>
          </p:cNvSpPr>
          <p:nvPr/>
        </p:nvSpPr>
        <p:spPr bwMode="auto">
          <a:xfrm>
            <a:off x="1214438" y="4500563"/>
            <a:ext cx="2500312" cy="4514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fr-BE" sz="1200" dirty="0" smtClean="0"/>
              <a:t>Hongrie</a:t>
            </a:r>
            <a:endParaRPr lang="fr-BE" sz="1200" dirty="0"/>
          </a:p>
        </p:txBody>
      </p:sp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714750" y="4903045"/>
            <a:ext cx="1543051" cy="138345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5381" name="ZoneTexte 20"/>
          <p:cNvSpPr txBox="1">
            <a:spLocks noChangeArrowheads="1"/>
          </p:cNvSpPr>
          <p:nvPr/>
        </p:nvSpPr>
        <p:spPr bwMode="auto">
          <a:xfrm>
            <a:off x="3714750" y="6000750"/>
            <a:ext cx="1857375" cy="4514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fr-BE" sz="1200" dirty="0" smtClean="0"/>
              <a:t>Roumanie</a:t>
            </a:r>
            <a:endParaRPr lang="fr-BE" sz="1200" dirty="0"/>
          </a:p>
        </p:txBody>
      </p:sp>
      <p:sp>
        <p:nvSpPr>
          <p:cNvPr id="22" name="Rectangle 21"/>
          <p:cNvSpPr/>
          <p:nvPr/>
        </p:nvSpPr>
        <p:spPr>
          <a:xfrm>
            <a:off x="381000" y="1447800"/>
            <a:ext cx="8534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BE" sz="1800" dirty="0" smtClean="0">
                <a:latin typeface="+mj-lt"/>
              </a:rPr>
              <a:t>Diversité des systèmes </a:t>
            </a:r>
            <a:r>
              <a:rPr lang="fr-BE" sz="1800" dirty="0" smtClean="0">
                <a:latin typeface="+mj-lt"/>
                <a:sym typeface="Wingdings" pitchFamily="2" charset="2"/>
              </a:rPr>
              <a:t> difficile de comparer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82626" y="1899207"/>
            <a:ext cx="2170174" cy="99639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5367" name="ZoneTexte 8"/>
          <p:cNvSpPr txBox="1">
            <a:spLocks noChangeArrowheads="1"/>
          </p:cNvSpPr>
          <p:nvPr/>
        </p:nvSpPr>
        <p:spPr bwMode="auto">
          <a:xfrm>
            <a:off x="1182626" y="2895600"/>
            <a:ext cx="2460687" cy="39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BE" sz="1200" dirty="0" smtClean="0"/>
              <a:t>France</a:t>
            </a:r>
            <a:endParaRPr lang="fr-B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/>
          </a:bodyPr>
          <a:lstStyle/>
          <a:p>
            <a:r>
              <a:rPr lang="fr-BE" sz="2400" dirty="0" smtClean="0">
                <a:solidFill>
                  <a:schemeClr val="tx1"/>
                </a:solidFill>
              </a:rPr>
              <a:t>Approche générique</a:t>
            </a:r>
            <a:br>
              <a:rPr lang="fr-BE" sz="2400" dirty="0" smtClean="0">
                <a:solidFill>
                  <a:schemeClr val="tx1"/>
                </a:solidFill>
              </a:rPr>
            </a:br>
            <a:r>
              <a:rPr lang="fr-BE" sz="2400" dirty="0" smtClean="0">
                <a:solidFill>
                  <a:schemeClr val="tx1"/>
                </a:solidFill>
              </a:rPr>
              <a:t>architecture conceptuelle et contextuelle</a:t>
            </a: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304800" y="1600201"/>
            <a:ext cx="8839200" cy="5105400"/>
          </a:xfrm>
        </p:spPr>
        <p:txBody>
          <a:bodyPr/>
          <a:lstStyle/>
          <a:p>
            <a:pPr marL="0" indent="0">
              <a:buNone/>
            </a:pPr>
            <a:r>
              <a:rPr lang="fr-BE" sz="1800" dirty="0" smtClean="0">
                <a:latin typeface="+mj-lt"/>
              </a:rPr>
              <a:t>Permet:</a:t>
            </a:r>
          </a:p>
          <a:p>
            <a:pPr>
              <a:buFont typeface="Wingdings" pitchFamily="2" charset="2"/>
              <a:buChar char="ü"/>
            </a:pPr>
            <a:r>
              <a:rPr lang="fr-BE" sz="1800" dirty="0" smtClean="0">
                <a:latin typeface="+mj-lt"/>
              </a:rPr>
              <a:t>de </a:t>
            </a:r>
            <a:r>
              <a:rPr lang="fr-BE" sz="1800" dirty="0">
                <a:latin typeface="+mj-lt"/>
              </a:rPr>
              <a:t>comparer les systèmes au niveau des </a:t>
            </a:r>
            <a:r>
              <a:rPr lang="fr-BE" sz="1800" u="sng" dirty="0">
                <a:latin typeface="+mj-lt"/>
              </a:rPr>
              <a:t>activités</a:t>
            </a:r>
            <a:r>
              <a:rPr lang="fr-BE" sz="1800" dirty="0">
                <a:latin typeface="+mj-lt"/>
              </a:rPr>
              <a:t>, de la </a:t>
            </a:r>
            <a:r>
              <a:rPr lang="fr-BE" sz="1800" u="sng" dirty="0">
                <a:latin typeface="+mj-lt"/>
              </a:rPr>
              <a:t>qualité</a:t>
            </a:r>
            <a:r>
              <a:rPr lang="fr-BE" sz="1800" dirty="0">
                <a:latin typeface="+mj-lt"/>
              </a:rPr>
              <a:t> et des </a:t>
            </a:r>
            <a:r>
              <a:rPr lang="fr-BE" sz="1800" u="sng" dirty="0" smtClean="0">
                <a:latin typeface="+mj-lt"/>
              </a:rPr>
              <a:t>risques</a:t>
            </a:r>
            <a:endParaRPr lang="fr-BE" sz="1800" dirty="0">
              <a:latin typeface="+mj-lt"/>
            </a:endParaRPr>
          </a:p>
          <a:p>
            <a:pPr marL="0" indent="0">
              <a:buNone/>
            </a:pPr>
            <a:endParaRPr lang="fr-BE" sz="1800" dirty="0" smtClean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fr-BE" sz="1800" dirty="0" smtClean="0">
                <a:latin typeface="+mj-lt"/>
              </a:rPr>
              <a:t>de disposer </a:t>
            </a:r>
            <a:r>
              <a:rPr lang="fr-BE" sz="1800" dirty="0">
                <a:latin typeface="+mj-lt"/>
              </a:rPr>
              <a:t>d’un document standard et générique conceptuel sur les systèmes de gestion de l’identité basé sur les </a:t>
            </a:r>
            <a:r>
              <a:rPr lang="fr-BE" sz="1800" dirty="0" smtClean="0">
                <a:latin typeface="+mj-lt"/>
              </a:rPr>
              <a:t>sous-systèmes:</a:t>
            </a:r>
          </a:p>
          <a:p>
            <a:pPr marL="0" lvl="0" indent="0">
              <a:buNone/>
            </a:pPr>
            <a:r>
              <a:rPr lang="fr-BE" sz="1800" dirty="0" smtClean="0">
                <a:latin typeface="+mj-lt"/>
              </a:rPr>
              <a:t> 		- création</a:t>
            </a:r>
          </a:p>
          <a:p>
            <a:pPr marL="0" lvl="0" indent="0">
              <a:buNone/>
            </a:pPr>
            <a:r>
              <a:rPr lang="fr-BE" sz="1800" dirty="0" smtClean="0">
                <a:latin typeface="+mj-lt"/>
              </a:rPr>
              <a:t> 		- enregistrement</a:t>
            </a:r>
          </a:p>
          <a:p>
            <a:pPr marL="0" lvl="0" indent="0">
              <a:buNone/>
            </a:pPr>
            <a:r>
              <a:rPr lang="fr-BE" sz="1800" dirty="0" smtClean="0">
                <a:latin typeface="+mj-lt"/>
              </a:rPr>
              <a:t> 		- </a:t>
            </a:r>
            <a:r>
              <a:rPr lang="fr-BE" sz="1800" dirty="0">
                <a:latin typeface="+mj-lt"/>
              </a:rPr>
              <a:t>copie </a:t>
            </a:r>
            <a:r>
              <a:rPr lang="fr-BE" sz="1800" dirty="0" smtClean="0">
                <a:latin typeface="+mj-lt"/>
              </a:rPr>
              <a:t>utilisation</a:t>
            </a:r>
            <a:endParaRPr lang="fr-BE" sz="1800" dirty="0">
              <a:latin typeface="+mj-lt"/>
            </a:endParaRPr>
          </a:p>
          <a:p>
            <a:pPr marL="0" lvl="0" indent="0">
              <a:buNone/>
            </a:pPr>
            <a:endParaRPr lang="fr-BE" sz="1800" dirty="0" smtClean="0">
              <a:latin typeface="+mj-lt"/>
            </a:endParaRPr>
          </a:p>
          <a:p>
            <a:pPr marL="0" lvl="0" indent="0">
              <a:buNone/>
            </a:pPr>
            <a:r>
              <a:rPr lang="fr-BE" sz="1800" dirty="0" smtClean="0">
                <a:latin typeface="+mj-lt"/>
              </a:rPr>
              <a:t>Objectifs: </a:t>
            </a:r>
          </a:p>
          <a:p>
            <a:pPr lvl="0">
              <a:buFont typeface="Wingdings" pitchFamily="2" charset="2"/>
              <a:buChar char="ü"/>
            </a:pPr>
            <a:r>
              <a:rPr lang="fr-BE" sz="1800" dirty="0" smtClean="0">
                <a:latin typeface="+mj-lt"/>
              </a:rPr>
              <a:t>identifier </a:t>
            </a:r>
            <a:r>
              <a:rPr lang="fr-BE" sz="1800" dirty="0">
                <a:latin typeface="+mj-lt"/>
              </a:rPr>
              <a:t>les faiblesses et les forces des systèmes en incluant l’événement déclencheur et les implications des différents </a:t>
            </a:r>
            <a:r>
              <a:rPr lang="fr-BE" sz="1800" dirty="0" smtClean="0">
                <a:latin typeface="+mj-lt"/>
              </a:rPr>
              <a:t>risques</a:t>
            </a:r>
            <a:endParaRPr lang="fr-BE" sz="1800" dirty="0">
              <a:latin typeface="+mj-lt"/>
            </a:endParaRPr>
          </a:p>
          <a:p>
            <a:pPr marL="0" lvl="0" indent="0">
              <a:buNone/>
            </a:pPr>
            <a:endParaRPr lang="fr-BE" sz="1800" dirty="0">
              <a:latin typeface="+mj-lt"/>
            </a:endParaRPr>
          </a:p>
          <a:p>
            <a:pPr lvl="0">
              <a:buFont typeface="Wingdings" pitchFamily="2" charset="2"/>
              <a:buChar char="ü"/>
            </a:pPr>
            <a:r>
              <a:rPr lang="fr-BE" sz="1800" dirty="0" smtClean="0">
                <a:latin typeface="+mj-lt"/>
              </a:rPr>
              <a:t>comparer </a:t>
            </a:r>
            <a:r>
              <a:rPr lang="fr-BE" sz="1800" dirty="0">
                <a:latin typeface="+mj-lt"/>
              </a:rPr>
              <a:t>les différents systèmes nationaux en vue de réaliser une analyse SWOT et de déterminer les mesures éventuelles qui s’imposent pour réduire les </a:t>
            </a:r>
            <a:r>
              <a:rPr lang="fr-BE" sz="1800" dirty="0" smtClean="0">
                <a:latin typeface="+mj-lt"/>
              </a:rPr>
              <a:t>risques</a:t>
            </a:r>
            <a:endParaRPr lang="fr-BE" sz="1800" dirty="0">
              <a:latin typeface="+mj-lt"/>
            </a:endParaRPr>
          </a:p>
          <a:p>
            <a:pPr marL="0" indent="0">
              <a:buNone/>
            </a:pPr>
            <a:endParaRPr lang="fr-BE" sz="1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5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838200" y="228600"/>
            <a:ext cx="9674352" cy="1371600"/>
          </a:xfrm>
        </p:spPr>
        <p:txBody>
          <a:bodyPr>
            <a:normAutofit/>
          </a:bodyPr>
          <a:lstStyle/>
          <a:p>
            <a:r>
              <a:rPr lang="fr-BE" sz="2400" dirty="0">
                <a:solidFill>
                  <a:schemeClr val="tx1"/>
                </a:solidFill>
              </a:rPr>
              <a:t>II. </a:t>
            </a:r>
            <a:r>
              <a:rPr lang="fr-BE" sz="2400" dirty="0" smtClean="0">
                <a:solidFill>
                  <a:schemeClr val="tx1"/>
                </a:solidFill>
              </a:rPr>
              <a:t>La </a:t>
            </a:r>
            <a:r>
              <a:rPr lang="fr-BE" sz="2400" dirty="0">
                <a:solidFill>
                  <a:schemeClr val="tx1"/>
                </a:solidFill>
              </a:rPr>
              <a:t>méthode : </a:t>
            </a:r>
            <a:r>
              <a:rPr lang="fr-BE" sz="2400" dirty="0" smtClean="0">
                <a:solidFill>
                  <a:schemeClr val="tx1"/>
                </a:solidFill>
              </a:rPr>
              <a:t>site </a:t>
            </a:r>
            <a:r>
              <a:rPr lang="fr-BE" sz="2400" dirty="0" err="1">
                <a:solidFill>
                  <a:schemeClr val="tx1"/>
                </a:solidFill>
              </a:rPr>
              <a:t>survey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 smtClean="0">
                <a:solidFill>
                  <a:schemeClr val="tx1"/>
                </a:solidFill>
              </a:rPr>
              <a:t>via un questionnaire </a:t>
            </a:r>
            <a:br>
              <a:rPr lang="fr-BE" sz="2400" dirty="0" smtClean="0">
                <a:solidFill>
                  <a:schemeClr val="tx1"/>
                </a:solidFill>
              </a:rPr>
            </a:br>
            <a:r>
              <a:rPr lang="fr-BE" sz="2400" dirty="0" smtClean="0">
                <a:solidFill>
                  <a:schemeClr val="tx1"/>
                </a:solidFill>
              </a:rPr>
              <a:t>en ligne (questionnaire)</a:t>
            </a:r>
            <a:r>
              <a:rPr lang="fr-BE" sz="2400" dirty="0">
                <a:solidFill>
                  <a:schemeClr val="tx1"/>
                </a:solidFill>
              </a:rPr>
              <a:t/>
            </a:r>
            <a:br>
              <a:rPr lang="fr-BE" sz="2400" dirty="0">
                <a:solidFill>
                  <a:schemeClr val="tx1"/>
                </a:solidFill>
              </a:rPr>
            </a:b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sz="quarter" idx="4294967295"/>
          </p:nvPr>
        </p:nvSpPr>
        <p:spPr>
          <a:xfrm>
            <a:off x="381000" y="1527175"/>
            <a:ext cx="8123238" cy="4572000"/>
          </a:xfrm>
        </p:spPr>
        <p:txBody>
          <a:bodyPr>
            <a:noAutofit/>
          </a:bodyPr>
          <a:lstStyle/>
          <a:p>
            <a:pPr algn="l"/>
            <a:endParaRPr lang="fr-BE" sz="1400" u="sng" dirty="0" smtClean="0">
              <a:solidFill>
                <a:schemeClr val="tx1"/>
              </a:solidFill>
              <a:latin typeface="+mj-lt"/>
            </a:endParaRPr>
          </a:p>
          <a:p>
            <a:r>
              <a:rPr lang="fr-BE" sz="1800" u="sng" dirty="0" smtClean="0">
                <a:solidFill>
                  <a:schemeClr val="tx1"/>
                </a:solidFill>
                <a:latin typeface="+mj-lt"/>
              </a:rPr>
              <a:t>But </a:t>
            </a:r>
            <a:r>
              <a:rPr lang="fr-BE" sz="1800" u="sng" dirty="0">
                <a:solidFill>
                  <a:schemeClr val="tx1"/>
                </a:solidFill>
                <a:latin typeface="+mj-lt"/>
              </a:rPr>
              <a:t>du questionnaire et méthode</a:t>
            </a:r>
            <a:endParaRPr lang="fr-BE" sz="1800" dirty="0">
              <a:solidFill>
                <a:schemeClr val="tx1"/>
              </a:solidFill>
              <a:latin typeface="+mj-lt"/>
            </a:endParaRPr>
          </a:p>
          <a:p>
            <a:pPr lvl="0"/>
            <a:endParaRPr lang="fr-BE" sz="1800" dirty="0" smtClean="0">
              <a:solidFill>
                <a:schemeClr val="tx1"/>
              </a:solidFill>
              <a:latin typeface="+mj-lt"/>
            </a:endParaRPr>
          </a:p>
          <a:p>
            <a:pPr marL="0" lvl="0" indent="0">
              <a:buNone/>
            </a:pPr>
            <a:r>
              <a:rPr lang="fr-BE" sz="1800" dirty="0" smtClean="0">
                <a:solidFill>
                  <a:schemeClr val="tx1"/>
                </a:solidFill>
                <a:latin typeface="+mj-lt"/>
              </a:rPr>
              <a:t>	1) Description  </a:t>
            </a:r>
            <a:r>
              <a:rPr lang="fr-BE" sz="1800" dirty="0">
                <a:solidFill>
                  <a:schemeClr val="tx1"/>
                </a:solidFill>
                <a:latin typeface="+mj-lt"/>
              </a:rPr>
              <a:t>des activités, des informations et des acteurs dans le </a:t>
            </a:r>
            <a:r>
              <a:rPr lang="fr-BE" sz="1800" dirty="0" smtClean="0">
                <a:solidFill>
                  <a:schemeClr val="tx1"/>
                </a:solidFill>
                <a:latin typeface="+mj-lt"/>
              </a:rPr>
              <a:t>	système </a:t>
            </a:r>
            <a:r>
              <a:rPr lang="fr-BE" sz="1800" dirty="0">
                <a:solidFill>
                  <a:schemeClr val="tx1"/>
                </a:solidFill>
                <a:latin typeface="+mj-lt"/>
              </a:rPr>
              <a:t>de gestion </a:t>
            </a:r>
            <a:r>
              <a:rPr lang="fr-BE" sz="1800" dirty="0" smtClean="0">
                <a:solidFill>
                  <a:schemeClr val="tx1"/>
                </a:solidFill>
                <a:latin typeface="+mj-lt"/>
              </a:rPr>
              <a:t>national</a:t>
            </a:r>
            <a:endParaRPr lang="fr-BE" sz="1800" dirty="0">
              <a:solidFill>
                <a:schemeClr val="tx1"/>
              </a:solidFill>
              <a:latin typeface="+mj-lt"/>
            </a:endParaRPr>
          </a:p>
          <a:p>
            <a:pPr lvl="0"/>
            <a:endParaRPr lang="fr-BE" sz="1800" dirty="0" smtClean="0">
              <a:solidFill>
                <a:schemeClr val="tx1"/>
              </a:solidFill>
              <a:latin typeface="+mj-lt"/>
            </a:endParaRPr>
          </a:p>
          <a:p>
            <a:pPr marL="0" lvl="0" indent="0">
              <a:buNone/>
            </a:pPr>
            <a:r>
              <a:rPr lang="fr-BE" sz="1800" dirty="0" smtClean="0">
                <a:solidFill>
                  <a:schemeClr val="tx1"/>
                </a:solidFill>
                <a:latin typeface="+mj-lt"/>
              </a:rPr>
              <a:t>	2) Evaluation </a:t>
            </a:r>
            <a:r>
              <a:rPr lang="fr-BE" sz="1800" dirty="0">
                <a:solidFill>
                  <a:schemeClr val="tx1"/>
                </a:solidFill>
                <a:latin typeface="+mj-lt"/>
              </a:rPr>
              <a:t>de la qualité des différents sous-systèmes et les </a:t>
            </a:r>
            <a:r>
              <a:rPr lang="fr-BE" sz="1800" dirty="0" smtClean="0">
                <a:solidFill>
                  <a:schemeClr val="tx1"/>
                </a:solidFill>
                <a:latin typeface="+mj-lt"/>
              </a:rPr>
              <a:t>	éléments subséquents</a:t>
            </a:r>
            <a:endParaRPr lang="fr-BE" sz="1800" dirty="0">
              <a:solidFill>
                <a:schemeClr val="tx1"/>
              </a:solidFill>
              <a:latin typeface="+mj-lt"/>
            </a:endParaRPr>
          </a:p>
          <a:p>
            <a:pPr lvl="0"/>
            <a:endParaRPr lang="fr-BE" sz="1800" dirty="0" smtClean="0">
              <a:solidFill>
                <a:schemeClr val="tx1"/>
              </a:solidFill>
              <a:latin typeface="+mj-lt"/>
            </a:endParaRPr>
          </a:p>
          <a:p>
            <a:pPr marL="0" lvl="0" indent="0">
              <a:buNone/>
            </a:pPr>
            <a:r>
              <a:rPr lang="fr-BE" sz="1800" dirty="0" smtClean="0">
                <a:solidFill>
                  <a:schemeClr val="tx1"/>
                </a:solidFill>
                <a:latin typeface="+mj-lt"/>
              </a:rPr>
              <a:t>	3) Evaluation </a:t>
            </a:r>
            <a:r>
              <a:rPr lang="fr-BE" sz="1800" dirty="0">
                <a:solidFill>
                  <a:schemeClr val="tx1"/>
                </a:solidFill>
                <a:latin typeface="+mj-lt"/>
              </a:rPr>
              <a:t>par chaque pays participant des risques au regard de la </a:t>
            </a:r>
            <a:r>
              <a:rPr lang="fr-BE" sz="1800" dirty="0" smtClean="0">
                <a:solidFill>
                  <a:schemeClr val="tx1"/>
                </a:solidFill>
                <a:latin typeface="+mj-lt"/>
              </a:rPr>
              <a:t>	sécurité </a:t>
            </a:r>
            <a:r>
              <a:rPr lang="fr-BE" sz="1800" dirty="0">
                <a:solidFill>
                  <a:schemeClr val="tx1"/>
                </a:solidFill>
                <a:latin typeface="+mj-lt"/>
              </a:rPr>
              <a:t>de </a:t>
            </a:r>
            <a:r>
              <a:rPr lang="fr-BE" sz="1800" dirty="0" smtClean="0">
                <a:solidFill>
                  <a:schemeClr val="tx1"/>
                </a:solidFill>
                <a:latin typeface="+mj-lt"/>
              </a:rPr>
              <a:t> l’information</a:t>
            </a:r>
            <a:endParaRPr lang="fr-BE" sz="1800" dirty="0">
              <a:solidFill>
                <a:schemeClr val="tx1"/>
              </a:solidFill>
              <a:latin typeface="+mj-lt"/>
            </a:endParaRPr>
          </a:p>
          <a:p>
            <a:pPr lvl="0"/>
            <a:endParaRPr lang="fr-BE" sz="1800" dirty="0" smtClean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fr-BE" sz="1800" dirty="0" smtClean="0">
                <a:solidFill>
                  <a:schemeClr val="tx1"/>
                </a:solidFill>
                <a:latin typeface="+mj-lt"/>
              </a:rPr>
              <a:t>L’architecture </a:t>
            </a:r>
            <a:r>
              <a:rPr lang="fr-BE" sz="1800" dirty="0">
                <a:solidFill>
                  <a:schemeClr val="tx1"/>
                </a:solidFill>
                <a:latin typeface="+mj-lt"/>
              </a:rPr>
              <a:t>développée dans le questionnaire a été utilisée lors du projet pilote</a:t>
            </a:r>
            <a:r>
              <a:rPr lang="fr-BE" sz="1800" dirty="0" smtClean="0">
                <a:solidFill>
                  <a:schemeClr val="tx1"/>
                </a:solidFill>
                <a:latin typeface="+mj-lt"/>
              </a:rPr>
              <a:t>.</a:t>
            </a:r>
            <a:endParaRPr lang="fr-BE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54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6552" cy="990600"/>
          </a:xfrm>
        </p:spPr>
        <p:txBody>
          <a:bodyPr>
            <a:noAutofit/>
          </a:bodyPr>
          <a:lstStyle/>
          <a:p>
            <a:pPr algn="l"/>
            <a:r>
              <a:rPr lang="fr-BE" sz="2400" dirty="0">
                <a:solidFill>
                  <a:schemeClr val="tx1"/>
                </a:solidFill>
              </a:rPr>
              <a:t>II. La méthode : site </a:t>
            </a:r>
            <a:r>
              <a:rPr lang="fr-BE" sz="2400" dirty="0" err="1">
                <a:solidFill>
                  <a:schemeClr val="tx1"/>
                </a:solidFill>
              </a:rPr>
              <a:t>survey</a:t>
            </a:r>
            <a:r>
              <a:rPr lang="fr-BE" sz="2400" dirty="0">
                <a:solidFill>
                  <a:schemeClr val="tx1"/>
                </a:solidFill>
              </a:rPr>
              <a:t> via un questionnaire </a:t>
            </a:r>
            <a:r>
              <a:rPr lang="fr-BE" sz="2400" dirty="0" smtClean="0">
                <a:solidFill>
                  <a:schemeClr val="tx1"/>
                </a:solidFill>
              </a:rPr>
              <a:t/>
            </a:r>
            <a:br>
              <a:rPr lang="fr-BE" sz="2400" dirty="0" smtClean="0">
                <a:solidFill>
                  <a:schemeClr val="tx1"/>
                </a:solidFill>
              </a:rPr>
            </a:br>
            <a:r>
              <a:rPr lang="fr-BE" sz="2400" dirty="0" smtClean="0">
                <a:solidFill>
                  <a:schemeClr val="tx1"/>
                </a:solidFill>
              </a:rPr>
              <a:t>en ligne (</a:t>
            </a:r>
            <a:r>
              <a:rPr lang="fr-BE" sz="2400" dirty="0">
                <a:solidFill>
                  <a:schemeClr val="tx1"/>
                </a:solidFill>
              </a:rPr>
              <a:t>questionnaire</a:t>
            </a:r>
            <a:r>
              <a:rPr lang="fr-BE" sz="2400" dirty="0" smtClean="0">
                <a:solidFill>
                  <a:schemeClr val="tx1"/>
                </a:solidFill>
              </a:rPr>
              <a:t>) (suite)</a:t>
            </a: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sz="quarter" idx="4294967295"/>
          </p:nvPr>
        </p:nvSpPr>
        <p:spPr>
          <a:xfrm>
            <a:off x="609600" y="1828800"/>
            <a:ext cx="7543800" cy="44958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r-BE" sz="2000" u="sng" dirty="0" smtClean="0">
                <a:solidFill>
                  <a:schemeClr val="tx1"/>
                </a:solidFill>
              </a:rPr>
              <a:t>Méthode</a:t>
            </a:r>
            <a:endParaRPr lang="fr-BE" sz="2000" dirty="0" smtClean="0">
              <a:solidFill>
                <a:schemeClr val="tx1"/>
              </a:solidFill>
            </a:endParaRPr>
          </a:p>
          <a:p>
            <a:pPr algn="l"/>
            <a:endParaRPr lang="fr-BE" sz="2000" dirty="0">
              <a:solidFill>
                <a:schemeClr val="tx1"/>
              </a:solidFill>
            </a:endParaRPr>
          </a:p>
          <a:p>
            <a:r>
              <a:rPr lang="fr-BE" sz="2000" dirty="0" smtClean="0"/>
              <a:t>Recherche des responsables officiels de gestion de l’identité dans les pays de l’U.E: le plus souvent, différents départements sont concernés → en général, par pays, 1 personne a coordonné la recherche des informations auprès des services compétents</a:t>
            </a:r>
          </a:p>
          <a:p>
            <a:pPr>
              <a:buNone/>
            </a:pPr>
            <a:endParaRPr lang="fr-BE" sz="2000" dirty="0" smtClean="0"/>
          </a:p>
          <a:p>
            <a:pPr algn="l"/>
            <a:r>
              <a:rPr lang="fr-BE" sz="2000" dirty="0" smtClean="0">
                <a:solidFill>
                  <a:schemeClr val="tx1"/>
                </a:solidFill>
              </a:rPr>
              <a:t>Questionnaire </a:t>
            </a:r>
            <a:r>
              <a:rPr lang="fr-BE" sz="2000" dirty="0">
                <a:solidFill>
                  <a:schemeClr val="tx1"/>
                </a:solidFill>
              </a:rPr>
              <a:t>en ligne accessible via Internet :  un  accompagnement a été prodigué aux personnes chargées de compléter le questionnaire</a:t>
            </a:r>
          </a:p>
          <a:p>
            <a:pPr algn="l"/>
            <a:endParaRPr lang="fr-BE" sz="2000" dirty="0" smtClean="0">
              <a:solidFill>
                <a:schemeClr val="tx1"/>
              </a:solidFill>
            </a:endParaRPr>
          </a:p>
          <a:p>
            <a:pPr algn="l"/>
            <a:endParaRPr lang="fr-BE" dirty="0"/>
          </a:p>
        </p:txBody>
      </p:sp>
    </p:spTree>
    <p:extLst>
      <p:ext uri="{BB962C8B-B14F-4D97-AF65-F5344CB8AC3E}">
        <p14:creationId xmlns="" xmlns:p14="http://schemas.microsoft.com/office/powerpoint/2010/main" val="2831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dirty="0" smtClean="0">
                <a:solidFill>
                  <a:schemeClr val="tx1"/>
                </a:solidFill>
              </a:rPr>
              <a:t>Le questionnaire: 4 sections</a:t>
            </a: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533400" y="1600200"/>
            <a:ext cx="8504238" cy="4572000"/>
          </a:xfrm>
        </p:spPr>
        <p:txBody>
          <a:bodyPr/>
          <a:lstStyle/>
          <a:p>
            <a:pPr marL="0" lvl="0" indent="0">
              <a:buNone/>
            </a:pPr>
            <a:endParaRPr lang="fr-BE" sz="2000" dirty="0" smtClean="0"/>
          </a:p>
          <a:p>
            <a:pPr marL="0" lvl="0" indent="0">
              <a:buNone/>
            </a:pPr>
            <a:endParaRPr lang="fr-BE" sz="2000" dirty="0"/>
          </a:p>
          <a:p>
            <a:pPr lvl="0">
              <a:buFont typeface="Wingdings" pitchFamily="2" charset="2"/>
              <a:buChar char="Ø"/>
            </a:pPr>
            <a:r>
              <a:rPr lang="fr-BE" sz="2000" dirty="0" smtClean="0">
                <a:latin typeface="+mj-lt"/>
              </a:rPr>
              <a:t>Le </a:t>
            </a:r>
            <a:r>
              <a:rPr lang="fr-BE" sz="2000" dirty="0">
                <a:latin typeface="+mj-lt"/>
              </a:rPr>
              <a:t>processus de création (création d’une identité officielle</a:t>
            </a:r>
            <a:r>
              <a:rPr lang="fr-BE" sz="2000" dirty="0" smtClean="0">
                <a:latin typeface="+mj-lt"/>
              </a:rPr>
              <a:t>)</a:t>
            </a:r>
          </a:p>
          <a:p>
            <a:pPr lvl="0">
              <a:buFont typeface="Wingdings" pitchFamily="2" charset="2"/>
              <a:buChar char="Ø"/>
            </a:pPr>
            <a:endParaRPr lang="fr-BE" sz="2000" dirty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fr-BE" sz="2000" dirty="0">
                <a:latin typeface="+mj-lt"/>
              </a:rPr>
              <a:t>Le processus d’enregistrement des nationaux résidant dans le pays (enregistrement d’une identité administrative et </a:t>
            </a:r>
            <a:r>
              <a:rPr lang="fr-BE" sz="2000" dirty="0" smtClean="0">
                <a:latin typeface="+mj-lt"/>
              </a:rPr>
              <a:t>mobile (carte d’identité))</a:t>
            </a:r>
          </a:p>
          <a:p>
            <a:pPr lvl="0">
              <a:buFont typeface="Wingdings" pitchFamily="2" charset="2"/>
              <a:buChar char="Ø"/>
            </a:pPr>
            <a:endParaRPr lang="fr-BE" sz="2000" dirty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fr-BE" sz="2000" dirty="0">
                <a:latin typeface="+mj-lt"/>
              </a:rPr>
              <a:t>Le processus d’enregistrement des </a:t>
            </a:r>
            <a:r>
              <a:rPr lang="fr-BE" sz="2000" dirty="0" smtClean="0">
                <a:latin typeface="+mj-lt"/>
              </a:rPr>
              <a:t>non-nationaux</a:t>
            </a:r>
          </a:p>
          <a:p>
            <a:pPr lvl="0">
              <a:buFont typeface="Wingdings" pitchFamily="2" charset="2"/>
              <a:buChar char="Ø"/>
            </a:pPr>
            <a:endParaRPr lang="fr-BE" sz="20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BE" sz="2000" dirty="0">
                <a:latin typeface="+mj-lt"/>
              </a:rPr>
              <a:t>Le processus de copie/utilisation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9300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dirty="0">
                <a:solidFill>
                  <a:schemeClr val="tx1"/>
                </a:solidFill>
              </a:rPr>
              <a:t>Analyse des </a:t>
            </a:r>
            <a:r>
              <a:rPr lang="fr-BE" sz="2400" dirty="0" smtClean="0">
                <a:solidFill>
                  <a:schemeClr val="tx1"/>
                </a:solidFill>
              </a:rPr>
              <a:t>réponses</a:t>
            </a: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457200" y="1527175"/>
            <a:ext cx="8047038" cy="4572000"/>
          </a:xfrm>
        </p:spPr>
        <p:txBody>
          <a:bodyPr>
            <a:normAutofit fontScale="92500" lnSpcReduction="10000"/>
          </a:bodyPr>
          <a:lstStyle/>
          <a:p>
            <a:endParaRPr lang="fr-BE" sz="2200" dirty="0" smtClean="0"/>
          </a:p>
          <a:p>
            <a:pPr>
              <a:buFont typeface="Wingdings" pitchFamily="2" charset="2"/>
              <a:buChar char="Ø"/>
            </a:pPr>
            <a:r>
              <a:rPr lang="fr-BE" sz="2200" dirty="0"/>
              <a:t>Pour chacun de ces niveaux: 4 parties</a:t>
            </a:r>
            <a:r>
              <a:rPr lang="fr-BE" sz="2200" dirty="0" smtClean="0"/>
              <a:t>:</a:t>
            </a:r>
          </a:p>
          <a:p>
            <a:pPr>
              <a:buFont typeface="Wingdings" pitchFamily="2" charset="2"/>
              <a:buChar char="Ø"/>
            </a:pPr>
            <a:endParaRPr lang="fr-BE" sz="2200" dirty="0"/>
          </a:p>
          <a:p>
            <a:pPr>
              <a:buFont typeface="Wingdings" pitchFamily="2" charset="2"/>
              <a:buChar char="Ø"/>
            </a:pPr>
            <a:endParaRPr lang="fr-BE" sz="2200" dirty="0"/>
          </a:p>
          <a:p>
            <a:pPr marL="0" lvl="0" indent="0">
              <a:buNone/>
            </a:pPr>
            <a:r>
              <a:rPr lang="fr-BE" sz="2200" dirty="0"/>
              <a:t>	1) partie descriptive: schéma représentant chaque </a:t>
            </a:r>
            <a:r>
              <a:rPr lang="fr-BE" sz="2200" dirty="0" smtClean="0"/>
              <a:t>sous-	processus</a:t>
            </a:r>
          </a:p>
          <a:p>
            <a:pPr marL="0" lvl="0" indent="0">
              <a:buNone/>
            </a:pPr>
            <a:endParaRPr lang="fr-BE" sz="2200" dirty="0"/>
          </a:p>
          <a:p>
            <a:pPr marL="0" lvl="0" indent="0">
              <a:buNone/>
            </a:pPr>
            <a:r>
              <a:rPr lang="fr-BE" sz="2200" dirty="0"/>
              <a:t>	2) analyse concernant la qualité: évaluation générale du </a:t>
            </a:r>
            <a:r>
              <a:rPr lang="fr-BE" sz="2200" dirty="0" smtClean="0"/>
              <a:t>sous-	processus </a:t>
            </a:r>
            <a:r>
              <a:rPr lang="fr-BE" sz="2200" dirty="0"/>
              <a:t>( Très </a:t>
            </a:r>
            <a:r>
              <a:rPr lang="fr-BE" sz="2200" dirty="0" smtClean="0"/>
              <a:t> Faible- Faible- </a:t>
            </a:r>
            <a:r>
              <a:rPr lang="fr-BE" sz="2200" dirty="0"/>
              <a:t>Moyen- Bon  Très Bon) </a:t>
            </a:r>
            <a:r>
              <a:rPr lang="fr-BE" sz="2200" dirty="0" smtClean="0"/>
              <a:t>et 	analyse </a:t>
            </a:r>
            <a:r>
              <a:rPr lang="fr-BE" sz="2200" dirty="0"/>
              <a:t>de risques: table </a:t>
            </a:r>
            <a:r>
              <a:rPr lang="fr-BE" sz="2200" dirty="0" smtClean="0"/>
              <a:t>d’aversion aux risques</a:t>
            </a:r>
          </a:p>
          <a:p>
            <a:pPr marL="0" lvl="0" indent="0">
              <a:buNone/>
            </a:pPr>
            <a:endParaRPr lang="fr-BE" sz="2200" dirty="0"/>
          </a:p>
          <a:p>
            <a:pPr marL="0" indent="0">
              <a:buNone/>
            </a:pPr>
            <a:r>
              <a:rPr lang="fr-BE" sz="2200" dirty="0">
                <a:latin typeface="+mj-lt"/>
              </a:rPr>
              <a:t>	</a:t>
            </a:r>
            <a:r>
              <a:rPr lang="fr-BE" sz="2200" dirty="0" smtClean="0">
                <a:latin typeface="+mj-lt"/>
              </a:rPr>
              <a:t>3) analyse des forces et faiblesses (SWOT)</a:t>
            </a:r>
          </a:p>
          <a:p>
            <a:pPr marL="0" indent="0">
              <a:buNone/>
            </a:pPr>
            <a:endParaRPr lang="fr-BE" sz="2200" dirty="0">
              <a:latin typeface="+mj-lt"/>
            </a:endParaRPr>
          </a:p>
          <a:p>
            <a:pPr marL="0" indent="0">
              <a:buNone/>
            </a:pPr>
            <a:r>
              <a:rPr lang="fr-BE" sz="2200" dirty="0" smtClean="0">
                <a:latin typeface="+mj-lt"/>
              </a:rPr>
              <a:t>	4) résumé par pays</a:t>
            </a:r>
          </a:p>
          <a:p>
            <a:pPr>
              <a:buFontTx/>
              <a:buChar char="-"/>
            </a:pPr>
            <a:endParaRPr lang="fr-BE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187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38200"/>
          </a:xfrm>
        </p:spPr>
        <p:txBody>
          <a:bodyPr>
            <a:normAutofit/>
          </a:bodyPr>
          <a:lstStyle/>
          <a:p>
            <a:pPr algn="l"/>
            <a:r>
              <a:rPr lang="fr-BE" sz="2400" dirty="0" smtClean="0">
                <a:solidFill>
                  <a:schemeClr val="tx1"/>
                </a:solidFill>
              </a:rPr>
              <a:t>     Analyse des réponses:  analyse de risques</a:t>
            </a: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533400" y="1828800"/>
            <a:ext cx="4040188" cy="733425"/>
          </a:xfrm>
        </p:spPr>
        <p:txBody>
          <a:bodyPr/>
          <a:lstStyle/>
          <a:p>
            <a:r>
              <a:rPr lang="fr-BE" dirty="0" smtClean="0"/>
              <a:t>Probabilité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4294967295"/>
          </p:nvPr>
        </p:nvSpPr>
        <p:spPr>
          <a:xfrm>
            <a:off x="5102225" y="1828800"/>
            <a:ext cx="4041775" cy="731838"/>
          </a:xfrm>
        </p:spPr>
        <p:txBody>
          <a:bodyPr/>
          <a:lstStyle/>
          <a:p>
            <a:r>
              <a:rPr lang="fr-BE" dirty="0" smtClean="0"/>
              <a:t>Impact</a:t>
            </a:r>
            <a:endParaRPr lang="fr-BE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4294967295"/>
          </p:nvPr>
        </p:nvSpPr>
        <p:spPr>
          <a:xfrm>
            <a:off x="609600" y="2514600"/>
            <a:ext cx="4041775" cy="3817937"/>
          </a:xfrm>
        </p:spPr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0 = invraisemblable</a:t>
            </a:r>
          </a:p>
          <a:p>
            <a:pPr marL="0" indent="0">
              <a:buNone/>
            </a:pPr>
            <a:r>
              <a:rPr lang="fr-BE" dirty="0" smtClean="0"/>
              <a:t>1= vraisemblable</a:t>
            </a:r>
          </a:p>
          <a:p>
            <a:pPr marL="0" indent="0">
              <a:buNone/>
            </a:pPr>
            <a:r>
              <a:rPr lang="fr-BE" dirty="0" smtClean="0"/>
              <a:t>2= possible</a:t>
            </a:r>
          </a:p>
          <a:p>
            <a:pPr marL="0" indent="0">
              <a:buNone/>
            </a:pPr>
            <a:r>
              <a:rPr lang="fr-BE" dirty="0" smtClean="0"/>
              <a:t>3= probable</a:t>
            </a:r>
          </a:p>
          <a:p>
            <a:pPr marL="0" indent="0">
              <a:buNone/>
            </a:pPr>
            <a:r>
              <a:rPr lang="fr-BE" dirty="0" smtClean="0"/>
              <a:t>4= avéré</a:t>
            </a:r>
          </a:p>
          <a:p>
            <a:pPr marL="0" indent="0">
              <a:buNone/>
            </a:pPr>
            <a:r>
              <a:rPr lang="fr-BE" dirty="0" smtClean="0"/>
              <a:t>5= fréquent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4294967295"/>
          </p:nvPr>
        </p:nvSpPr>
        <p:spPr>
          <a:xfrm>
            <a:off x="5105400" y="2471738"/>
            <a:ext cx="4038600" cy="3821112"/>
          </a:xfrm>
        </p:spPr>
        <p:txBody>
          <a:bodyPr/>
          <a:lstStyle/>
          <a:p>
            <a:endParaRPr lang="fr-BE" dirty="0" smtClean="0"/>
          </a:p>
          <a:p>
            <a:r>
              <a:rPr lang="fr-BE" dirty="0" smtClean="0"/>
              <a:t>0= insignifiant</a:t>
            </a:r>
          </a:p>
          <a:p>
            <a:r>
              <a:rPr lang="fr-BE" dirty="0" smtClean="0"/>
              <a:t>1= léger</a:t>
            </a:r>
          </a:p>
          <a:p>
            <a:r>
              <a:rPr lang="fr-BE" dirty="0" smtClean="0"/>
              <a:t>2= moyen</a:t>
            </a:r>
          </a:p>
          <a:p>
            <a:r>
              <a:rPr lang="fr-BE" dirty="0" smtClean="0"/>
              <a:t>3 = grave</a:t>
            </a:r>
          </a:p>
          <a:p>
            <a:r>
              <a:rPr lang="fr-BE" dirty="0" smtClean="0"/>
              <a:t>4= critique</a:t>
            </a:r>
          </a:p>
          <a:p>
            <a:r>
              <a:rPr lang="fr-BE" dirty="0" smtClean="0"/>
              <a:t>5= catastrophique</a:t>
            </a:r>
            <a:endParaRPr lang="fr-BE" dirty="0"/>
          </a:p>
        </p:txBody>
      </p:sp>
    </p:spTree>
    <p:extLst>
      <p:ext uri="{BB962C8B-B14F-4D97-AF65-F5344CB8AC3E}">
        <p14:creationId xmlns="" xmlns:p14="http://schemas.microsoft.com/office/powerpoint/2010/main" val="34383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19200" y="228600"/>
            <a:ext cx="10055352" cy="758952"/>
          </a:xfrm>
        </p:spPr>
        <p:txBody>
          <a:bodyPr>
            <a:normAutofit/>
          </a:bodyPr>
          <a:lstStyle/>
          <a:p>
            <a:r>
              <a:rPr lang="fr-BE" sz="2400" dirty="0" smtClean="0">
                <a:solidFill>
                  <a:schemeClr val="tx1"/>
                </a:solidFill>
              </a:rPr>
              <a:t>Analyse des réponses: table d’aversion aux risques</a:t>
            </a:r>
            <a:endParaRPr lang="fr-BE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724301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20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14400"/>
          </a:xfrm>
        </p:spPr>
        <p:txBody>
          <a:bodyPr>
            <a:normAutofit/>
          </a:bodyPr>
          <a:lstStyle/>
          <a:p>
            <a:r>
              <a:rPr lang="fr-BE" sz="2400" dirty="0">
                <a:solidFill>
                  <a:schemeClr val="tx1"/>
                </a:solidFill>
              </a:rPr>
              <a:t>Analyse de risques: </a:t>
            </a:r>
            <a:r>
              <a:rPr lang="fr-BE" sz="2400" dirty="0" smtClean="0">
                <a:solidFill>
                  <a:schemeClr val="tx1"/>
                </a:solidFill>
              </a:rPr>
              <a:t/>
            </a:r>
            <a:br>
              <a:rPr lang="fr-BE" sz="2400" dirty="0" smtClean="0">
                <a:solidFill>
                  <a:schemeClr val="tx1"/>
                </a:solidFill>
              </a:rPr>
            </a:br>
            <a:r>
              <a:rPr lang="fr-BE" sz="2400" dirty="0" smtClean="0">
                <a:solidFill>
                  <a:schemeClr val="tx1"/>
                </a:solidFill>
              </a:rPr>
              <a:t>risque acceptable - </a:t>
            </a:r>
            <a:r>
              <a:rPr lang="fr-BE" sz="2400" dirty="0">
                <a:solidFill>
                  <a:schemeClr val="tx1"/>
                </a:solidFill>
              </a:rPr>
              <a:t>risque inacceptable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533400" y="1905000"/>
            <a:ext cx="4040188" cy="733425"/>
          </a:xfrm>
        </p:spPr>
        <p:txBody>
          <a:bodyPr/>
          <a:lstStyle/>
          <a:p>
            <a:r>
              <a:rPr lang="fr-BE" sz="1800" dirty="0" smtClean="0"/>
              <a:t>Risque acceptable</a:t>
            </a:r>
            <a:endParaRPr lang="fr-BE" sz="1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4294967295"/>
          </p:nvPr>
        </p:nvSpPr>
        <p:spPr>
          <a:xfrm>
            <a:off x="4572000" y="1905000"/>
            <a:ext cx="4041775" cy="731838"/>
          </a:xfrm>
        </p:spPr>
        <p:txBody>
          <a:bodyPr/>
          <a:lstStyle/>
          <a:p>
            <a:r>
              <a:rPr lang="fr-BE" sz="1800" dirty="0" smtClean="0"/>
              <a:t>Risque inacceptable</a:t>
            </a:r>
            <a:endParaRPr lang="fr-BE" sz="18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4294967295"/>
          </p:nvPr>
        </p:nvSpPr>
        <p:spPr>
          <a:xfrm>
            <a:off x="457200" y="2514600"/>
            <a:ext cx="4041775" cy="38179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fr-BE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BE" sz="1800" dirty="0" smtClean="0"/>
              <a:t>Niveau 0: pas de risque</a:t>
            </a:r>
          </a:p>
          <a:p>
            <a:pPr>
              <a:buFont typeface="Wingdings" panose="05000000000000000000" pitchFamily="2" charset="2"/>
              <a:buChar char="ü"/>
            </a:pPr>
            <a:endParaRPr lang="fr-BE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BE" sz="1800" dirty="0" smtClean="0"/>
              <a:t>Niveau 1 : risque négligeable (on surveille sporadiquement la situation)</a:t>
            </a:r>
          </a:p>
          <a:p>
            <a:pPr>
              <a:buFont typeface="Wingdings" panose="05000000000000000000" pitchFamily="2" charset="2"/>
              <a:buChar char="ü"/>
            </a:pPr>
            <a:endParaRPr lang="fr-BE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BE" sz="1800" dirty="0" smtClean="0"/>
              <a:t>Niveau 2: risque faible: on surveille régulièrement la situation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4294967295"/>
          </p:nvPr>
        </p:nvSpPr>
        <p:spPr>
          <a:xfrm>
            <a:off x="4572000" y="2514600"/>
            <a:ext cx="4038600" cy="38211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fr-BE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BE" sz="1800" dirty="0" smtClean="0"/>
              <a:t>Niveau 3=  risque moyen/inacceptable : on doit mettre une solution en place dans les 12 mois et on surveille périodiquement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1800" dirty="0" smtClean="0"/>
              <a:t>Niveau 4 : risque élevé, insupportable: on doit mettre en place une solutions dans les 3 mois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1800" dirty="0" smtClean="0"/>
              <a:t>Niveau 5 : risque vital: la solution doit être immédiate.</a:t>
            </a:r>
          </a:p>
          <a:p>
            <a:pPr>
              <a:buFont typeface="Wingdings" panose="05000000000000000000" pitchFamily="2" charset="2"/>
              <a:buChar char="ü"/>
            </a:pPr>
            <a:endParaRPr lang="fr-BE" sz="1800" dirty="0"/>
          </a:p>
        </p:txBody>
      </p:sp>
    </p:spTree>
    <p:extLst>
      <p:ext uri="{BB962C8B-B14F-4D97-AF65-F5344CB8AC3E}">
        <p14:creationId xmlns="" xmlns:p14="http://schemas.microsoft.com/office/powerpoint/2010/main" val="33088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682752"/>
          </a:xfrm>
        </p:spPr>
        <p:txBody>
          <a:bodyPr>
            <a:normAutofit/>
          </a:bodyPr>
          <a:lstStyle/>
          <a:p>
            <a:r>
              <a:rPr lang="fr-BE" sz="2400" dirty="0" smtClean="0">
                <a:solidFill>
                  <a:schemeClr val="tx1"/>
                </a:solidFill>
              </a:rPr>
              <a:t>Le projet ASINP</a:t>
            </a: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381000" y="1527174"/>
            <a:ext cx="8382000" cy="47212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fr-FR" sz="4400" dirty="0" smtClean="0"/>
              <a:t>Strengthening </a:t>
            </a:r>
            <a:r>
              <a:rPr lang="en-US" altLang="fr-FR" sz="6500" dirty="0" smtClean="0">
                <a:solidFill>
                  <a:srgbClr val="FF0000"/>
                </a:solidFill>
              </a:rPr>
              <a:t>A</a:t>
            </a:r>
            <a:r>
              <a:rPr lang="en-US" altLang="fr-FR" sz="4400" dirty="0" smtClean="0"/>
              <a:t>rchitectures  for the </a:t>
            </a:r>
          </a:p>
          <a:p>
            <a:pPr marL="0" indent="0" algn="ctr">
              <a:buNone/>
            </a:pPr>
            <a:r>
              <a:rPr lang="en-US" altLang="fr-FR" sz="6500" dirty="0" smtClean="0">
                <a:solidFill>
                  <a:srgbClr val="FF0000"/>
                </a:solidFill>
              </a:rPr>
              <a:t>S</a:t>
            </a:r>
            <a:r>
              <a:rPr lang="en-US" altLang="fr-FR" sz="4400" dirty="0" smtClean="0"/>
              <a:t>ecurity of </a:t>
            </a:r>
            <a:r>
              <a:rPr lang="en-US" altLang="fr-FR" sz="6500" dirty="0" smtClean="0">
                <a:solidFill>
                  <a:srgbClr val="FF0000"/>
                </a:solidFill>
              </a:rPr>
              <a:t>I</a:t>
            </a:r>
            <a:r>
              <a:rPr lang="en-US" altLang="fr-FR" sz="4400" dirty="0" smtClean="0"/>
              <a:t>dentification of </a:t>
            </a:r>
            <a:r>
              <a:rPr lang="en-US" altLang="fr-FR" sz="6500" dirty="0" smtClean="0">
                <a:solidFill>
                  <a:srgbClr val="FF0000"/>
                </a:solidFill>
              </a:rPr>
              <a:t>N</a:t>
            </a:r>
            <a:r>
              <a:rPr lang="en-US" altLang="fr-FR" sz="4400" dirty="0" smtClean="0"/>
              <a:t>atural </a:t>
            </a:r>
            <a:r>
              <a:rPr lang="en-US" altLang="fr-FR" sz="6500" dirty="0" smtClean="0">
                <a:solidFill>
                  <a:srgbClr val="FF0000"/>
                </a:solidFill>
              </a:rPr>
              <a:t>P</a:t>
            </a:r>
            <a:r>
              <a:rPr lang="en-US" altLang="fr-FR" sz="4400" dirty="0" smtClean="0"/>
              <a:t>ersons</a:t>
            </a:r>
          </a:p>
          <a:p>
            <a:pPr marL="0" indent="0" algn="ctr">
              <a:buNone/>
            </a:pPr>
            <a:endParaRPr lang="en-US" altLang="fr-FR" sz="1600" dirty="0" smtClean="0"/>
          </a:p>
          <a:p>
            <a:pPr marL="0" indent="0" algn="ctr">
              <a:buNone/>
            </a:pPr>
            <a:r>
              <a:rPr lang="en-US" altLang="fr-FR" sz="4400" dirty="0" smtClean="0"/>
              <a:t>in the EU Member States</a:t>
            </a:r>
          </a:p>
          <a:p>
            <a:pPr marL="0" indent="0" algn="ctr">
              <a:buNone/>
            </a:pPr>
            <a:endParaRPr lang="en-US" altLang="fr-FR" sz="4400" dirty="0" smtClean="0"/>
          </a:p>
          <a:p>
            <a:pPr marL="0" indent="0" algn="ctr">
              <a:buNone/>
            </a:pPr>
            <a:endParaRPr lang="en-US" sz="4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800" dirty="0" err="1" smtClean="0">
                <a:latin typeface="+mj-lt"/>
              </a:rPr>
              <a:t>Combatting</a:t>
            </a:r>
            <a:r>
              <a:rPr lang="en-US" sz="2800" dirty="0" smtClean="0">
                <a:latin typeface="+mj-lt"/>
              </a:rPr>
              <a:t> ID-Fraud </a:t>
            </a:r>
          </a:p>
          <a:p>
            <a:pPr marL="0" indent="0" algn="ctr">
              <a:buNone/>
            </a:pPr>
            <a:endParaRPr lang="en-US" sz="28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+mj-lt"/>
              </a:rPr>
              <a:t>Methodology</a:t>
            </a:r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endParaRPr lang="fr-BE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43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4800"/>
            <a:ext cx="8534400" cy="1066800"/>
          </a:xfrm>
        </p:spPr>
        <p:txBody>
          <a:bodyPr>
            <a:normAutofit/>
          </a:bodyPr>
          <a:lstStyle/>
          <a:p>
            <a:r>
              <a:rPr lang="fr-BE" sz="2400" dirty="0">
                <a:solidFill>
                  <a:schemeClr val="tx1"/>
                </a:solidFill>
              </a:rPr>
              <a:t>III. </a:t>
            </a:r>
            <a:r>
              <a:rPr lang="fr-BE" sz="2400" dirty="0" smtClean="0">
                <a:solidFill>
                  <a:schemeClr val="tx1"/>
                </a:solidFill>
              </a:rPr>
              <a:t>Structure </a:t>
            </a:r>
            <a:r>
              <a:rPr lang="fr-BE" sz="2400" dirty="0">
                <a:solidFill>
                  <a:schemeClr val="tx1"/>
                </a:solidFill>
              </a:rPr>
              <a:t>du questionnaire</a:t>
            </a:r>
            <a:br>
              <a:rPr lang="fr-BE" sz="2400" dirty="0">
                <a:solidFill>
                  <a:schemeClr val="tx1"/>
                </a:solidFill>
              </a:rPr>
            </a:b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sz="quarter" idx="4294967295"/>
          </p:nvPr>
        </p:nvSpPr>
        <p:spPr>
          <a:xfrm>
            <a:off x="1143000" y="1524000"/>
            <a:ext cx="6553200" cy="4038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sz="3200" u="sng" dirty="0" smtClean="0">
                <a:solidFill>
                  <a:schemeClr val="tx1"/>
                </a:solidFill>
                <a:latin typeface="+mj-lt"/>
              </a:rPr>
              <a:t>Les 4 sections</a:t>
            </a:r>
          </a:p>
          <a:p>
            <a:pPr marL="0" indent="0">
              <a:buNone/>
            </a:pPr>
            <a:endParaRPr lang="fr-BE" sz="320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fr-BE" sz="3200" dirty="0" smtClean="0">
                <a:latin typeface="+mj-lt"/>
              </a:rPr>
              <a:t>Création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BE" sz="3200" dirty="0" smtClean="0">
                <a:latin typeface="+mj-lt"/>
              </a:rPr>
              <a:t>enregistrement des nationaux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BE" sz="3200" dirty="0" smtClean="0">
                <a:latin typeface="+mj-lt"/>
              </a:rPr>
              <a:t>enregistrement des non nationaux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BE" sz="3200" dirty="0" smtClean="0">
                <a:latin typeface="+mj-lt"/>
              </a:rPr>
              <a:t>copie/utilisation </a:t>
            </a:r>
            <a:endParaRPr lang="fr-BE" sz="32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43000"/>
          </a:xfrm>
        </p:spPr>
        <p:txBody>
          <a:bodyPr>
            <a:normAutofit/>
          </a:bodyPr>
          <a:lstStyle/>
          <a:p>
            <a:pPr lvl="0"/>
            <a:r>
              <a:rPr lang="fr-BE" sz="2400" dirty="0">
                <a:solidFill>
                  <a:schemeClr val="tx1"/>
                </a:solidFill>
              </a:rPr>
              <a:t>Le </a:t>
            </a:r>
            <a:r>
              <a:rPr lang="fr-BE" sz="2400" dirty="0" smtClean="0">
                <a:solidFill>
                  <a:schemeClr val="tx1"/>
                </a:solidFill>
              </a:rPr>
              <a:t>processus </a:t>
            </a:r>
            <a:r>
              <a:rPr lang="fr-BE" sz="2400" dirty="0">
                <a:solidFill>
                  <a:schemeClr val="tx1"/>
                </a:solidFill>
              </a:rPr>
              <a:t>de création</a:t>
            </a:r>
            <a:br>
              <a:rPr lang="fr-BE" sz="2400" dirty="0">
                <a:solidFill>
                  <a:schemeClr val="tx1"/>
                </a:solidFill>
              </a:rPr>
            </a:b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294967295"/>
          </p:nvPr>
        </p:nvSpPr>
        <p:spPr>
          <a:xfrm>
            <a:off x="533400" y="1527175"/>
            <a:ext cx="7970838" cy="4572000"/>
          </a:xfrm>
        </p:spPr>
        <p:txBody>
          <a:bodyPr/>
          <a:lstStyle/>
          <a:p>
            <a:pPr marL="0" indent="0" algn="ctr">
              <a:buNone/>
            </a:pPr>
            <a:r>
              <a:rPr lang="fr-BE" dirty="0" smtClean="0"/>
              <a:t>La naissance</a:t>
            </a:r>
            <a:endParaRPr lang="fr-BE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8100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2971800"/>
            <a:ext cx="3988594" cy="2629737"/>
          </a:xfrm>
          <a:prstGeom prst="rect">
            <a:avLst/>
          </a:prstGeom>
          <a:solidFill>
            <a:srgbClr val="F6D2AA">
              <a:lumMod val="50000"/>
            </a:srgbClr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865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52400" y="533400"/>
            <a:ext cx="8534400" cy="762000"/>
          </a:xfrm>
        </p:spPr>
        <p:txBody>
          <a:bodyPr>
            <a:normAutofit fontScale="90000"/>
          </a:bodyPr>
          <a:lstStyle/>
          <a:p>
            <a:pPr lvl="0"/>
            <a:r>
              <a:rPr lang="fr-BE" i="1" dirty="0" smtClean="0">
                <a:latin typeface="+mn-lt"/>
              </a:rPr>
              <a:t/>
            </a:r>
            <a:br>
              <a:rPr lang="fr-BE" i="1" dirty="0" smtClean="0">
                <a:latin typeface="+mn-lt"/>
              </a:rPr>
            </a:br>
            <a:r>
              <a:rPr lang="fr-BE" i="1" dirty="0">
                <a:latin typeface="+mn-lt"/>
              </a:rPr>
              <a:t/>
            </a:r>
            <a:br>
              <a:rPr lang="fr-BE" i="1" dirty="0">
                <a:latin typeface="+mn-lt"/>
              </a:rPr>
            </a:br>
            <a:r>
              <a:rPr lang="fr-BE" sz="2700" i="1" dirty="0" smtClean="0">
                <a:solidFill>
                  <a:schemeClr val="tx1"/>
                </a:solidFill>
              </a:rPr>
              <a:t>Schéma contextuel du processus de création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524000"/>
            <a:ext cx="7772400" cy="490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15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/>
          </a:bodyPr>
          <a:lstStyle/>
          <a:p>
            <a:r>
              <a:rPr lang="fr-BE" sz="2400" dirty="0" smtClean="0">
                <a:solidFill>
                  <a:schemeClr val="tx1"/>
                </a:solidFill>
              </a:rPr>
              <a:t>Sous-processus de création: </a:t>
            </a:r>
            <a:br>
              <a:rPr lang="fr-BE" sz="2400" dirty="0" smtClean="0">
                <a:solidFill>
                  <a:schemeClr val="tx1"/>
                </a:solidFill>
              </a:rPr>
            </a:br>
            <a:r>
              <a:rPr lang="fr-BE" sz="2400" dirty="0" smtClean="0">
                <a:solidFill>
                  <a:schemeClr val="tx1"/>
                </a:solidFill>
              </a:rPr>
              <a:t>activités, </a:t>
            </a:r>
            <a:r>
              <a:rPr lang="fr-BE" sz="2400" dirty="0">
                <a:solidFill>
                  <a:schemeClr val="tx1"/>
                </a:solidFill>
              </a:rPr>
              <a:t>informations et des acteurs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914400" y="1600200"/>
            <a:ext cx="7543800" cy="5029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BE" sz="1600" i="1" u="sng" dirty="0" smtClean="0">
                <a:latin typeface="+mj-lt"/>
              </a:rPr>
              <a:t>Pour </a:t>
            </a:r>
            <a:r>
              <a:rPr lang="fr-BE" sz="1600" i="1" u="sng" dirty="0">
                <a:latin typeface="+mj-lt"/>
              </a:rPr>
              <a:t>la </a:t>
            </a:r>
            <a:r>
              <a:rPr lang="fr-BE" sz="1600" i="1" u="sng" dirty="0" smtClean="0">
                <a:latin typeface="+mj-lt"/>
              </a:rPr>
              <a:t>naissance</a:t>
            </a:r>
          </a:p>
          <a:p>
            <a:pPr marL="0" lvl="0" indent="0">
              <a:buNone/>
            </a:pPr>
            <a:endParaRPr lang="fr-BE" sz="16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fr-BE" sz="1600" dirty="0">
                <a:solidFill>
                  <a:schemeClr val="tx1"/>
                </a:solidFill>
                <a:latin typeface="+mj-lt"/>
              </a:rPr>
              <a:t>Notification et déclaration d’une </a:t>
            </a:r>
            <a:r>
              <a:rPr lang="fr-BE" sz="1600" dirty="0" smtClean="0">
                <a:solidFill>
                  <a:schemeClr val="tx1"/>
                </a:solidFill>
                <a:latin typeface="+mj-lt"/>
              </a:rPr>
              <a:t>naissance</a:t>
            </a:r>
            <a:endParaRPr lang="fr-BE" sz="1600" dirty="0">
              <a:solidFill>
                <a:schemeClr val="tx1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fr-BE" sz="1600" dirty="0">
                <a:solidFill>
                  <a:schemeClr val="tx1"/>
                </a:solidFill>
                <a:latin typeface="+mj-lt"/>
              </a:rPr>
              <a:t>Les acteurs </a:t>
            </a:r>
            <a:r>
              <a:rPr lang="fr-BE" sz="1600" dirty="0" smtClean="0">
                <a:solidFill>
                  <a:schemeClr val="tx1"/>
                </a:solidFill>
                <a:latin typeface="+mj-lt"/>
              </a:rPr>
              <a:t>concernés</a:t>
            </a:r>
            <a:endParaRPr lang="fr-BE" sz="1600" dirty="0">
              <a:solidFill>
                <a:schemeClr val="tx1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fr-BE" sz="1600" dirty="0">
                <a:solidFill>
                  <a:schemeClr val="tx1"/>
                </a:solidFill>
                <a:latin typeface="+mj-lt"/>
              </a:rPr>
              <a:t>L’autorité </a:t>
            </a:r>
            <a:r>
              <a:rPr lang="fr-BE" sz="1600" dirty="0" smtClean="0">
                <a:solidFill>
                  <a:schemeClr val="tx1"/>
                </a:solidFill>
                <a:latin typeface="+mj-lt"/>
              </a:rPr>
              <a:t>responsable</a:t>
            </a:r>
            <a:endParaRPr lang="fr-BE" sz="1600" dirty="0">
              <a:solidFill>
                <a:schemeClr val="tx1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fr-BE" sz="1600" dirty="0">
                <a:solidFill>
                  <a:schemeClr val="tx1"/>
                </a:solidFill>
                <a:latin typeface="+mj-lt"/>
              </a:rPr>
              <a:t>Les informations figurant dans l’acte de </a:t>
            </a:r>
            <a:r>
              <a:rPr lang="fr-BE" sz="1600" dirty="0" smtClean="0">
                <a:solidFill>
                  <a:schemeClr val="tx1"/>
                </a:solidFill>
                <a:latin typeface="+mj-lt"/>
              </a:rPr>
              <a:t>naissance</a:t>
            </a:r>
            <a:endParaRPr lang="fr-BE" sz="1600" dirty="0">
              <a:solidFill>
                <a:schemeClr val="tx1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fr-BE" sz="1600" dirty="0">
                <a:solidFill>
                  <a:schemeClr val="tx1"/>
                </a:solidFill>
                <a:latin typeface="+mj-lt"/>
              </a:rPr>
              <a:t>Personnalité </a:t>
            </a:r>
            <a:r>
              <a:rPr lang="fr-BE" sz="1600" dirty="0" smtClean="0">
                <a:solidFill>
                  <a:schemeClr val="tx1"/>
                </a:solidFill>
                <a:latin typeface="+mj-lt"/>
              </a:rPr>
              <a:t>juridique</a:t>
            </a:r>
            <a:endParaRPr lang="fr-BE" sz="1600" dirty="0">
              <a:solidFill>
                <a:schemeClr val="tx1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tx1"/>
                </a:solidFill>
                <a:latin typeface="+mj-lt"/>
              </a:rPr>
              <a:t>Modification</a:t>
            </a:r>
            <a:endParaRPr lang="fr-BE" sz="1600" dirty="0">
              <a:solidFill>
                <a:schemeClr val="tx1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fr-BE" sz="1600" dirty="0">
                <a:solidFill>
                  <a:schemeClr val="tx1"/>
                </a:solidFill>
                <a:latin typeface="+mj-lt"/>
              </a:rPr>
              <a:t>Enregistrement de la naissance d’un enfant de ressortissants étrangers et des enfants nationaux nés à </a:t>
            </a:r>
            <a:r>
              <a:rPr lang="fr-BE" sz="1600" dirty="0" smtClean="0">
                <a:solidFill>
                  <a:schemeClr val="tx1"/>
                </a:solidFill>
                <a:latin typeface="+mj-lt"/>
              </a:rPr>
              <a:t>l’étranger</a:t>
            </a:r>
          </a:p>
          <a:p>
            <a:pPr lvl="0">
              <a:buFont typeface="Wingdings" pitchFamily="2" charset="2"/>
              <a:buChar char="Ø"/>
            </a:pPr>
            <a:endParaRPr lang="fr-BE" sz="1600" dirty="0">
              <a:latin typeface="+mj-lt"/>
            </a:endParaRPr>
          </a:p>
          <a:p>
            <a:pPr marL="0" lvl="0" indent="0">
              <a:buNone/>
            </a:pPr>
            <a:r>
              <a:rPr lang="fr-BE" sz="1600" i="1" u="sng" dirty="0" smtClean="0">
                <a:latin typeface="+mj-lt"/>
              </a:rPr>
              <a:t>Pour </a:t>
            </a:r>
            <a:r>
              <a:rPr lang="fr-BE" sz="1600" i="1" u="sng" dirty="0">
                <a:latin typeface="+mj-lt"/>
              </a:rPr>
              <a:t>le </a:t>
            </a:r>
            <a:r>
              <a:rPr lang="fr-BE" sz="1600" i="1" u="sng" dirty="0" smtClean="0">
                <a:latin typeface="+mj-lt"/>
              </a:rPr>
              <a:t>décès</a:t>
            </a:r>
          </a:p>
          <a:p>
            <a:pPr marL="0" lvl="0" indent="0">
              <a:buNone/>
            </a:pPr>
            <a:endParaRPr lang="fr-BE" sz="1600" dirty="0"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fr-BE" sz="1600" dirty="0">
                <a:solidFill>
                  <a:schemeClr val="tx1"/>
                </a:solidFill>
                <a:latin typeface="+mj-lt"/>
              </a:rPr>
              <a:t>Notification du </a:t>
            </a:r>
            <a:r>
              <a:rPr lang="fr-BE" sz="1600" dirty="0" smtClean="0">
                <a:solidFill>
                  <a:schemeClr val="tx1"/>
                </a:solidFill>
                <a:latin typeface="+mj-lt"/>
              </a:rPr>
              <a:t>décès</a:t>
            </a:r>
            <a:endParaRPr lang="fr-BE" sz="1600" dirty="0">
              <a:solidFill>
                <a:schemeClr val="tx1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fr-BE" sz="1600" dirty="0">
                <a:solidFill>
                  <a:schemeClr val="tx1"/>
                </a:solidFill>
                <a:latin typeface="+mj-lt"/>
              </a:rPr>
              <a:t>Autorité </a:t>
            </a:r>
            <a:r>
              <a:rPr lang="fr-BE" sz="1600" dirty="0" smtClean="0">
                <a:solidFill>
                  <a:schemeClr val="tx1"/>
                </a:solidFill>
                <a:latin typeface="+mj-lt"/>
              </a:rPr>
              <a:t>responsable</a:t>
            </a:r>
            <a:endParaRPr lang="fr-BE" sz="1600" dirty="0">
              <a:solidFill>
                <a:schemeClr val="tx1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r>
              <a:rPr lang="fr-BE" sz="1600" dirty="0">
                <a:solidFill>
                  <a:schemeClr val="tx1"/>
                </a:solidFill>
                <a:latin typeface="+mj-lt"/>
              </a:rPr>
              <a:t>Les informations figurant dans l’acte de décès.</a:t>
            </a:r>
          </a:p>
          <a:p>
            <a:pPr>
              <a:buFont typeface="Wingdings" pitchFamily="2" charset="2"/>
              <a:buChar char="Ø"/>
            </a:pPr>
            <a:endParaRPr lang="fr-BE" sz="1600" dirty="0"/>
          </a:p>
        </p:txBody>
      </p:sp>
    </p:spTree>
    <p:extLst>
      <p:ext uri="{BB962C8B-B14F-4D97-AF65-F5344CB8AC3E}">
        <p14:creationId xmlns="" xmlns:p14="http://schemas.microsoft.com/office/powerpoint/2010/main" val="36329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Autofit/>
          </a:bodyPr>
          <a:lstStyle/>
          <a:p>
            <a:r>
              <a:rPr lang="fr-BE" sz="2400" dirty="0">
                <a:solidFill>
                  <a:schemeClr val="tx1"/>
                </a:solidFill>
              </a:rPr>
              <a:t> </a:t>
            </a:r>
            <a:br>
              <a:rPr lang="fr-BE" sz="2400" dirty="0">
                <a:solidFill>
                  <a:schemeClr val="tx1"/>
                </a:solidFill>
              </a:rPr>
            </a:br>
            <a:r>
              <a:rPr lang="fr-BE" sz="2400" dirty="0">
                <a:solidFill>
                  <a:schemeClr val="tx1"/>
                </a:solidFill>
              </a:rPr>
              <a:t>Le processus d’enregistrement </a:t>
            </a:r>
            <a:br>
              <a:rPr lang="fr-BE" sz="2400" dirty="0">
                <a:solidFill>
                  <a:schemeClr val="tx1"/>
                </a:solidFill>
              </a:rPr>
            </a:br>
            <a:endParaRPr lang="fr-BE" sz="2400" dirty="0">
              <a:solidFill>
                <a:schemeClr val="tx1"/>
              </a:solidFill>
            </a:endParaRPr>
          </a:p>
        </p:txBody>
      </p:sp>
      <p:pic>
        <p:nvPicPr>
          <p:cNvPr id="5" name="Image 4" descr="http://www.briecomterobert.fr/var/briecomterobert/storage/images/mediatheque/images/mairie/guichet-unique/116740-1-fre-FR/Guichet-unique_lightbox.jpg">
            <a:hlinkClick r:id="rId2"/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70104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838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2400" dirty="0">
                <a:solidFill>
                  <a:schemeClr val="tx1"/>
                </a:solidFill>
              </a:rPr>
              <a:t/>
            </a:r>
            <a:br>
              <a:rPr lang="fr-BE" sz="2400" dirty="0">
                <a:solidFill>
                  <a:schemeClr val="tx1"/>
                </a:solidFill>
              </a:rPr>
            </a:b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294967295"/>
          </p:nvPr>
        </p:nvSpPr>
        <p:spPr>
          <a:xfrm>
            <a:off x="2286000" y="3276600"/>
            <a:ext cx="4724400" cy="688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BE" sz="3200" dirty="0" smtClean="0"/>
              <a:t>Résidents nationaux</a:t>
            </a:r>
            <a:endParaRPr lang="fr-BE" sz="2800" dirty="0"/>
          </a:p>
        </p:txBody>
      </p:sp>
    </p:spTree>
    <p:extLst>
      <p:ext uri="{BB962C8B-B14F-4D97-AF65-F5344CB8AC3E}">
        <p14:creationId xmlns="" xmlns:p14="http://schemas.microsoft.com/office/powerpoint/2010/main" val="11141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19200" y="228600"/>
            <a:ext cx="10055352" cy="758952"/>
          </a:xfrm>
        </p:spPr>
        <p:txBody>
          <a:bodyPr>
            <a:normAutofit/>
          </a:bodyPr>
          <a:lstStyle/>
          <a:p>
            <a:r>
              <a:rPr lang="fr-BE" sz="2400" dirty="0" smtClean="0">
                <a:solidFill>
                  <a:schemeClr val="tx1"/>
                </a:solidFill>
              </a:rPr>
              <a:t>Processus d’enregistrement des résidents nationaux</a:t>
            </a: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533400" y="1752600"/>
            <a:ext cx="3875924" cy="1057274"/>
          </a:xfrm>
        </p:spPr>
        <p:txBody>
          <a:bodyPr>
            <a:normAutofit/>
          </a:bodyPr>
          <a:lstStyle/>
          <a:p>
            <a:r>
              <a:rPr lang="fr-BE" sz="2000" dirty="0" smtClean="0"/>
              <a:t>Enregistrement de l’identité administrative</a:t>
            </a:r>
            <a:endParaRPr lang="fr-BE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4294967295"/>
          </p:nvPr>
        </p:nvSpPr>
        <p:spPr>
          <a:xfrm>
            <a:off x="4953000" y="1828800"/>
            <a:ext cx="4632158" cy="616744"/>
          </a:xfrm>
        </p:spPr>
        <p:txBody>
          <a:bodyPr>
            <a:normAutofit fontScale="70000" lnSpcReduction="20000"/>
          </a:bodyPr>
          <a:lstStyle/>
          <a:p>
            <a:r>
              <a:rPr lang="fr-BE" dirty="0" smtClean="0"/>
              <a:t>Création et enregistrement </a:t>
            </a:r>
          </a:p>
          <a:p>
            <a:pPr>
              <a:buNone/>
            </a:pPr>
            <a:r>
              <a:rPr lang="fr-BE" dirty="0" smtClean="0"/>
              <a:t>	de l’identité mobile</a:t>
            </a:r>
            <a:endParaRPr lang="fr-B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89" r="37500"/>
          <a:stretch>
            <a:fillRect/>
          </a:stretch>
        </p:blipFill>
        <p:spPr bwMode="auto">
          <a:xfrm>
            <a:off x="0" y="2438400"/>
            <a:ext cx="502205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690" r="34483"/>
          <a:stretch>
            <a:fillRect/>
          </a:stretch>
        </p:blipFill>
        <p:spPr bwMode="auto">
          <a:xfrm>
            <a:off x="4495800" y="2438400"/>
            <a:ext cx="5374482" cy="202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311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19200" y="228600"/>
            <a:ext cx="10055352" cy="758952"/>
          </a:xfrm>
        </p:spPr>
        <p:txBody>
          <a:bodyPr>
            <a:normAutofit/>
          </a:bodyPr>
          <a:lstStyle/>
          <a:p>
            <a:r>
              <a:rPr lang="fr-BE" sz="2400" dirty="0" smtClean="0">
                <a:solidFill>
                  <a:schemeClr val="tx1"/>
                </a:solidFill>
              </a:rPr>
              <a:t>Schéma conceptuel du processus d’enregistrement</a:t>
            </a:r>
            <a:endParaRPr lang="fr-BE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0" y="1524000"/>
            <a:ext cx="63722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15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2400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BE" sz="24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fr-BE" sz="24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BE" sz="2400" dirty="0">
                <a:solidFill>
                  <a:schemeClr val="tx1"/>
                </a:solidFill>
                <a:ea typeface="Calibri"/>
                <a:cs typeface="Times New Roman"/>
              </a:rPr>
            </a:br>
            <a:endParaRPr lang="fr-BE" sz="2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1630362" y="3429000"/>
            <a:ext cx="5989638" cy="533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BE" sz="3200" dirty="0" smtClean="0">
                <a:ea typeface="Calibri"/>
                <a:cs typeface="Times New Roman"/>
              </a:rPr>
              <a:t>Résidents non-nationaux</a:t>
            </a:r>
            <a:endParaRPr lang="fr-BE" sz="2800" dirty="0"/>
          </a:p>
        </p:txBody>
      </p:sp>
    </p:spTree>
    <p:extLst>
      <p:ext uri="{BB962C8B-B14F-4D97-AF65-F5344CB8AC3E}">
        <p14:creationId xmlns="" xmlns:p14="http://schemas.microsoft.com/office/powerpoint/2010/main" val="26526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81000" y="228600"/>
            <a:ext cx="9217152" cy="914400"/>
          </a:xfrm>
        </p:spPr>
        <p:txBody>
          <a:bodyPr>
            <a:normAutofit/>
          </a:bodyPr>
          <a:lstStyle/>
          <a:p>
            <a:r>
              <a:rPr lang="fr-BE" sz="2400" dirty="0" smtClean="0">
                <a:solidFill>
                  <a:schemeClr val="tx1"/>
                </a:solidFill>
              </a:rPr>
              <a:t>Processus d’enregistrement </a:t>
            </a:r>
            <a:br>
              <a:rPr lang="fr-BE" sz="2400" dirty="0" smtClean="0">
                <a:solidFill>
                  <a:schemeClr val="tx1"/>
                </a:solidFill>
              </a:rPr>
            </a:br>
            <a:r>
              <a:rPr lang="fr-BE" sz="2400" dirty="0" smtClean="0">
                <a:solidFill>
                  <a:schemeClr val="tx1"/>
                </a:solidFill>
              </a:rPr>
              <a:t>des résidents non nationaux </a:t>
            </a: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914400" y="1524000"/>
            <a:ext cx="7894638" cy="4572000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fr-BE" sz="1400" u="sng" dirty="0" smtClean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BE" sz="1800" dirty="0" smtClean="0">
                <a:latin typeface="+mj-lt"/>
                <a:ea typeface="Calibri"/>
                <a:cs typeface="Times New Roman"/>
              </a:rPr>
              <a:t> a)</a:t>
            </a:r>
            <a:r>
              <a:rPr lang="fr-BE" sz="1800" u="sng" dirty="0" smtClean="0">
                <a:latin typeface="+mj-lt"/>
                <a:ea typeface="Calibri"/>
                <a:cs typeface="Times New Roman"/>
              </a:rPr>
              <a:t> Enregistrement </a:t>
            </a:r>
            <a:r>
              <a:rPr lang="fr-BE" sz="1800" u="sng" dirty="0">
                <a:latin typeface="+mj-lt"/>
                <a:ea typeface="Calibri"/>
                <a:cs typeface="Times New Roman"/>
              </a:rPr>
              <a:t>de l’identité administrative   </a:t>
            </a:r>
            <a:endParaRPr lang="fr-BE" sz="1800" dirty="0">
              <a:latin typeface="+mj-lt"/>
              <a:ea typeface="Calibri"/>
              <a:cs typeface="Times New Roman"/>
            </a:endParaRPr>
          </a:p>
          <a:p>
            <a:pPr marL="1828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BE" sz="1800" dirty="0">
                <a:latin typeface="+mj-lt"/>
                <a:ea typeface="Calibri"/>
                <a:cs typeface="Times New Roman"/>
              </a:rPr>
              <a:t> </a:t>
            </a:r>
            <a:r>
              <a:rPr lang="fr-BE" sz="1800" dirty="0" smtClean="0">
                <a:latin typeface="+mj-lt"/>
                <a:ea typeface="Calibri"/>
                <a:cs typeface="Times New Roman"/>
              </a:rPr>
              <a:t>Type </a:t>
            </a:r>
            <a:r>
              <a:rPr lang="fr-BE" sz="1800" dirty="0">
                <a:latin typeface="+mj-lt"/>
                <a:ea typeface="Calibri"/>
                <a:cs typeface="Times New Roman"/>
              </a:rPr>
              <a:t>de systèmes </a:t>
            </a:r>
            <a:r>
              <a:rPr lang="fr-BE" sz="1800" dirty="0" smtClean="0">
                <a:latin typeface="+mj-lt"/>
                <a:ea typeface="Calibri"/>
                <a:cs typeface="Times New Roman"/>
              </a:rPr>
              <a:t>d’enregistrement</a:t>
            </a:r>
          </a:p>
          <a:p>
            <a:pPr marL="182880" indent="0">
              <a:lnSpc>
                <a:spcPct val="115000"/>
              </a:lnSpc>
              <a:spcAft>
                <a:spcPts val="0"/>
              </a:spcAft>
              <a:buNone/>
            </a:pPr>
            <a:endParaRPr lang="fr-BE" sz="1800" dirty="0">
              <a:latin typeface="+mj-lt"/>
              <a:ea typeface="Calibri"/>
              <a:cs typeface="Times New Roman"/>
            </a:endParaRPr>
          </a:p>
          <a:p>
            <a:pPr marL="617220" lvl="1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fr-BE" sz="13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Documents </a:t>
            </a:r>
            <a:r>
              <a:rPr lang="fr-BE" sz="13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sources</a:t>
            </a:r>
            <a:endParaRPr lang="fr-BE" sz="13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  <a:p>
            <a:pPr marL="617220" lvl="1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fr-BE" sz="13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Transmission</a:t>
            </a:r>
            <a:endParaRPr lang="fr-BE" sz="13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  <a:p>
            <a:pPr marL="617220" lvl="1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fr-BE" sz="13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Garantie de </a:t>
            </a:r>
            <a:r>
              <a:rPr lang="fr-BE" sz="13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l’unicité</a:t>
            </a:r>
            <a:endParaRPr lang="fr-BE" sz="13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  <a:p>
            <a:pPr marL="617220" lvl="1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fr-BE" sz="13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Modification</a:t>
            </a:r>
            <a:endParaRPr lang="fr-BE" sz="13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BE" sz="1800" dirty="0">
                <a:latin typeface="+mj-lt"/>
                <a:ea typeface="Calibri"/>
                <a:cs typeface="Times New Roman"/>
              </a:rPr>
              <a:t> 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BE" sz="1800" dirty="0" smtClean="0">
                <a:latin typeface="+mj-lt"/>
                <a:ea typeface="Calibri"/>
                <a:cs typeface="Times New Roman"/>
              </a:rPr>
              <a:t>b) </a:t>
            </a:r>
            <a:r>
              <a:rPr lang="fr-BE" sz="1800" u="sng" dirty="0" smtClean="0">
                <a:latin typeface="+mj-lt"/>
                <a:ea typeface="Calibri"/>
                <a:cs typeface="Times New Roman"/>
              </a:rPr>
              <a:t>Enregistrement </a:t>
            </a:r>
            <a:r>
              <a:rPr lang="fr-BE" sz="1800" u="sng" dirty="0">
                <a:latin typeface="+mj-lt"/>
                <a:ea typeface="Calibri"/>
                <a:cs typeface="Times New Roman"/>
              </a:rPr>
              <a:t>de l’identité </a:t>
            </a:r>
            <a:r>
              <a:rPr lang="fr-BE" sz="1800" u="sng" dirty="0" smtClean="0">
                <a:latin typeface="+mj-lt"/>
                <a:ea typeface="Calibri"/>
                <a:cs typeface="Times New Roman"/>
              </a:rPr>
              <a:t>mobile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fr-BE" sz="1800" dirty="0">
              <a:latin typeface="+mj-lt"/>
              <a:ea typeface="Calibri"/>
              <a:cs typeface="Times New Roman"/>
            </a:endParaRPr>
          </a:p>
          <a:p>
            <a:pPr marL="617220" lvl="1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fr-BE" sz="13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Type </a:t>
            </a:r>
            <a:r>
              <a:rPr lang="fr-BE" sz="13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de </a:t>
            </a:r>
            <a:r>
              <a:rPr lang="fr-BE" sz="13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document</a:t>
            </a:r>
            <a:endParaRPr lang="fr-BE" sz="13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  <a:p>
            <a:pPr marL="617220" lvl="1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fr-BE" sz="13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Production</a:t>
            </a:r>
            <a:endParaRPr lang="fr-BE" sz="13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  <a:p>
            <a:pPr lvl="0"/>
            <a:endParaRPr lang="fr-BE" sz="1400" dirty="0"/>
          </a:p>
        </p:txBody>
      </p:sp>
    </p:spTree>
    <p:extLst>
      <p:ext uri="{BB962C8B-B14F-4D97-AF65-F5344CB8AC3E}">
        <p14:creationId xmlns="" xmlns:p14="http://schemas.microsoft.com/office/powerpoint/2010/main" val="12124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0"/>
            <a:ext cx="8534400" cy="2438400"/>
          </a:xfrm>
        </p:spPr>
        <p:txBody>
          <a:bodyPr>
            <a:noAutofit/>
          </a:bodyPr>
          <a:lstStyle/>
          <a:p>
            <a:pPr eaLnBrk="1" hangingPunct="1"/>
            <a:r>
              <a:rPr lang="fr-BE" sz="2800" b="1" dirty="0" smtClean="0">
                <a:solidFill>
                  <a:schemeClr val="tx1"/>
                </a:solidFill>
              </a:rPr>
              <a:t>Etude comparative </a:t>
            </a:r>
            <a:br>
              <a:rPr lang="fr-BE" sz="2800" b="1" dirty="0" smtClean="0">
                <a:solidFill>
                  <a:schemeClr val="tx1"/>
                </a:solidFill>
              </a:rPr>
            </a:br>
            <a:r>
              <a:rPr lang="fr-BE" sz="2800" b="1" dirty="0" smtClean="0">
                <a:solidFill>
                  <a:schemeClr val="tx1"/>
                </a:solidFill>
              </a:rPr>
              <a:t>des systèmes de gestion de l’identité </a:t>
            </a:r>
            <a:br>
              <a:rPr lang="fr-BE" sz="2800" b="1" dirty="0" smtClean="0">
                <a:solidFill>
                  <a:schemeClr val="tx1"/>
                </a:solidFill>
              </a:rPr>
            </a:br>
            <a:r>
              <a:rPr lang="fr-BE" sz="2800" b="1" dirty="0" smtClean="0">
                <a:solidFill>
                  <a:schemeClr val="tx1"/>
                </a:solidFill>
              </a:rPr>
              <a:t>de 17 pays de l’</a:t>
            </a:r>
            <a:r>
              <a:rPr lang="fr-BE" sz="2800" b="1" dirty="0">
                <a:solidFill>
                  <a:schemeClr val="tx1"/>
                </a:solidFill>
              </a:rPr>
              <a:t>U</a:t>
            </a:r>
            <a:r>
              <a:rPr lang="fr-BE" sz="2800" b="1" dirty="0" smtClean="0">
                <a:solidFill>
                  <a:schemeClr val="tx1"/>
                </a:solidFill>
              </a:rPr>
              <a:t>nion européenne </a:t>
            </a:r>
            <a:br>
              <a:rPr lang="fr-BE" sz="2800" b="1" dirty="0" smtClean="0">
                <a:solidFill>
                  <a:schemeClr val="tx1"/>
                </a:solidFill>
              </a:rPr>
            </a:br>
            <a:r>
              <a:rPr lang="fr-BE" sz="2800" b="1" dirty="0" smtClean="0">
                <a:solidFill>
                  <a:schemeClr val="tx1"/>
                </a:solidFill>
              </a:rPr>
              <a:t/>
            </a:r>
            <a:br>
              <a:rPr lang="fr-BE" sz="2800" b="1" dirty="0" smtClean="0">
                <a:solidFill>
                  <a:schemeClr val="tx1"/>
                </a:solidFill>
              </a:rPr>
            </a:br>
            <a:r>
              <a:rPr lang="fr-BE" sz="2800" b="1" dirty="0" smtClean="0">
                <a:solidFill>
                  <a:schemeClr val="tx1"/>
                </a:solidFill>
              </a:rPr>
              <a:t>Contexte, objectifs et méthode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4572000"/>
            <a:ext cx="8229600" cy="1981200"/>
          </a:xfrm>
          <a:noFill/>
        </p:spPr>
        <p:txBody>
          <a:bodyPr>
            <a:normAutofit fontScale="85000" lnSpcReduction="10000"/>
          </a:bodyPr>
          <a:lstStyle/>
          <a:p>
            <a:pPr algn="ctr">
              <a:buNone/>
              <a:defRPr/>
            </a:pPr>
            <a:r>
              <a:rPr lang="fr-BE" sz="2000" b="1" dirty="0" smtClean="0"/>
              <a:t>Service public fédéral Intérieur </a:t>
            </a:r>
          </a:p>
          <a:p>
            <a:pPr algn="ctr">
              <a:buNone/>
              <a:defRPr/>
            </a:pPr>
            <a:r>
              <a:rPr lang="fr-BE" sz="2000" b="1" dirty="0" smtClean="0"/>
              <a:t>Direction générale Institutions et Population </a:t>
            </a:r>
          </a:p>
          <a:p>
            <a:pPr algn="ctr">
              <a:buNone/>
              <a:defRPr/>
            </a:pPr>
            <a:r>
              <a:rPr lang="fr-BE" sz="2000" b="1" dirty="0" smtClean="0"/>
              <a:t>(</a:t>
            </a:r>
            <a:r>
              <a:rPr lang="fr-BE" sz="2000" b="1" dirty="0" smtClean="0">
                <a:hlinkClick r:id="rId3"/>
              </a:rPr>
              <a:t>www.ibz.rrn.fgov.be</a:t>
            </a:r>
            <a:r>
              <a:rPr lang="fr-BE" sz="2000" b="1" dirty="0" smtClean="0"/>
              <a:t>)</a:t>
            </a:r>
          </a:p>
          <a:p>
            <a:pPr eaLnBrk="1" hangingPunct="1"/>
            <a:endParaRPr lang="en-US" sz="1800" i="1" dirty="0">
              <a:latin typeface="+mj-lt"/>
            </a:endParaRPr>
          </a:p>
          <a:p>
            <a:pPr marL="0" indent="0" algn="ctr" eaLnBrk="1" hangingPunct="1">
              <a:buNone/>
            </a:pPr>
            <a:r>
              <a:rPr lang="en-US" sz="1800" i="1" dirty="0" smtClean="0">
                <a:latin typeface="+mj-lt"/>
              </a:rPr>
              <a:t>This </a:t>
            </a:r>
            <a:r>
              <a:rPr lang="en-US" sz="1800" i="1" dirty="0">
                <a:latin typeface="+mj-lt"/>
              </a:rPr>
              <a:t>publication reflects the views only of the author, and the European Commission cannot be held responsible for any use which may be made of the information contained therein.</a:t>
            </a:r>
            <a:r>
              <a:rPr lang="nl-BE" sz="1400" dirty="0">
                <a:latin typeface="+mj-lt"/>
              </a:rPr>
              <a:t/>
            </a:r>
            <a:br>
              <a:rPr lang="nl-BE" sz="1400" dirty="0">
                <a:latin typeface="+mj-lt"/>
              </a:rPr>
            </a:br>
            <a:endParaRPr lang="nl-BE" sz="1400" dirty="0">
              <a:latin typeface="+mj-lt"/>
            </a:endParaRPr>
          </a:p>
          <a:p>
            <a:pPr eaLnBrk="1" hangingPunct="1"/>
            <a:endParaRPr lang="fr-BE" sz="14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533400" y="304800"/>
            <a:ext cx="7924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/>
          </a:bodyPr>
          <a:lstStyle/>
          <a:p>
            <a:r>
              <a:rPr lang="fr-BE" sz="2400" dirty="0" smtClean="0">
                <a:solidFill>
                  <a:schemeClr val="tx1"/>
                </a:solidFill>
              </a:rPr>
              <a:t>Schéma conceptuel </a:t>
            </a:r>
            <a:br>
              <a:rPr lang="fr-BE" sz="2400" dirty="0" smtClean="0">
                <a:solidFill>
                  <a:schemeClr val="tx1"/>
                </a:solidFill>
              </a:rPr>
            </a:br>
            <a:r>
              <a:rPr lang="fr-BE" sz="2400" dirty="0" smtClean="0">
                <a:solidFill>
                  <a:schemeClr val="tx1"/>
                </a:solidFill>
              </a:rPr>
              <a:t>de l’enregistrement des non-nationaux</a:t>
            </a:r>
            <a:endParaRPr lang="fr-BE" sz="2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1600" y="1447800"/>
            <a:ext cx="63722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087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533400"/>
            <a:ext cx="8534400" cy="838200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r-BE" sz="2400" dirty="0" smtClean="0">
                <a:solidFill>
                  <a:schemeClr val="tx1"/>
                </a:solidFill>
                <a:ea typeface="Calibri"/>
                <a:cs typeface="Times New Roman"/>
              </a:rPr>
              <a:t>Processus de copie</a:t>
            </a:r>
            <a:br>
              <a:rPr lang="fr-BE" sz="24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endParaRPr lang="fr-BE" sz="24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590800"/>
            <a:ext cx="2819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bp3.blogger.com/_0TJ8k_hSoWI/SHFEUoGqs2I/AAAAAAAAIv0/C7US3fLgWSg/S226/image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2438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250719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206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71600"/>
          </a:xfrm>
        </p:spPr>
        <p:txBody>
          <a:bodyPr>
            <a:normAutofit/>
          </a:bodyPr>
          <a:lstStyle/>
          <a:p>
            <a:r>
              <a:rPr lang="fr-BE" sz="2400" dirty="0">
                <a:solidFill>
                  <a:schemeClr val="tx1"/>
                </a:solidFill>
              </a:rPr>
              <a:t>Processus de copie </a:t>
            </a:r>
            <a:br>
              <a:rPr lang="fr-BE" sz="2400" dirty="0">
                <a:solidFill>
                  <a:schemeClr val="tx1"/>
                </a:solidFill>
              </a:rPr>
            </a:br>
            <a:endParaRPr lang="en-US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533400" y="1600200"/>
            <a:ext cx="8001000" cy="570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dirty="0" smtClean="0">
                <a:latin typeface="+mn-lt"/>
              </a:rPr>
              <a:t>- </a:t>
            </a:r>
            <a:r>
              <a:rPr lang="en-US" sz="1800" b="0" dirty="0" err="1" smtClean="0">
                <a:latin typeface="+mn-lt"/>
              </a:rPr>
              <a:t>Copie</a:t>
            </a:r>
            <a:r>
              <a:rPr lang="en-US" sz="1800" b="0" dirty="0" smtClean="0">
                <a:latin typeface="+mn-lt"/>
              </a:rPr>
              <a:t> </a:t>
            </a:r>
            <a:r>
              <a:rPr lang="en-US" sz="1800" b="0" dirty="0" err="1" smtClean="0">
                <a:latin typeface="+mn-lt"/>
              </a:rPr>
              <a:t>certifiée</a:t>
            </a:r>
            <a:r>
              <a:rPr lang="en-US" sz="1800" b="0" dirty="0" smtClean="0">
                <a:latin typeface="+mn-lt"/>
              </a:rPr>
              <a:t> pour usage public</a:t>
            </a:r>
          </a:p>
          <a:p>
            <a:pPr marL="285750" indent="-285750"/>
            <a:r>
              <a:rPr lang="en-US" sz="1800" b="0" dirty="0" smtClean="0">
                <a:latin typeface="+mn-lt"/>
              </a:rPr>
              <a:t>Types de copies </a:t>
            </a:r>
            <a:r>
              <a:rPr lang="en-US" sz="1800" b="0" dirty="0" err="1" smtClean="0">
                <a:latin typeface="+mn-lt"/>
              </a:rPr>
              <a:t>certifiées</a:t>
            </a:r>
            <a:r>
              <a:rPr lang="en-US" sz="1800" b="0" dirty="0" smtClean="0">
                <a:latin typeface="+mn-lt"/>
              </a:rPr>
              <a:t>;</a:t>
            </a:r>
          </a:p>
          <a:p>
            <a:pPr marL="285750" indent="-285750"/>
            <a:r>
              <a:rPr lang="en-US" sz="1800" b="0" dirty="0" smtClean="0">
                <a:latin typeface="+mn-lt"/>
              </a:rPr>
              <a:t>Format des copies;</a:t>
            </a:r>
          </a:p>
          <a:p>
            <a:pPr marL="285750" indent="-285750"/>
            <a:r>
              <a:rPr lang="en-US" sz="1800" b="0" dirty="0" err="1" smtClean="0">
                <a:latin typeface="+mn-lt"/>
              </a:rPr>
              <a:t>Signes</a:t>
            </a:r>
            <a:r>
              <a:rPr lang="en-US" sz="1800" b="0" dirty="0" smtClean="0">
                <a:latin typeface="+mn-lt"/>
              </a:rPr>
              <a:t> de </a:t>
            </a:r>
            <a:r>
              <a:rPr lang="en-US" sz="1800" b="0" dirty="0" err="1" smtClean="0">
                <a:latin typeface="+mn-lt"/>
              </a:rPr>
              <a:t>confiance</a:t>
            </a:r>
            <a:r>
              <a:rPr lang="en-US" sz="1800" b="0" dirty="0" smtClean="0">
                <a:latin typeface="+mn-lt"/>
              </a:rPr>
              <a:t>;</a:t>
            </a:r>
          </a:p>
          <a:p>
            <a:pPr marL="285750" indent="-285750"/>
            <a:r>
              <a:rPr lang="en-US" sz="1800" b="0" dirty="0" err="1" smtClean="0">
                <a:latin typeface="+mn-lt"/>
              </a:rPr>
              <a:t>Demandeurs</a:t>
            </a:r>
            <a:r>
              <a:rPr lang="en-US" sz="1800" b="0" dirty="0" smtClean="0">
                <a:latin typeface="+mn-lt"/>
              </a:rPr>
              <a:t> et </a:t>
            </a:r>
            <a:r>
              <a:rPr lang="en-US" sz="1800" b="0" dirty="0" err="1" smtClean="0">
                <a:latin typeface="+mn-lt"/>
              </a:rPr>
              <a:t>personnes</a:t>
            </a:r>
            <a:r>
              <a:rPr lang="en-US" sz="1800" b="0" dirty="0" smtClean="0">
                <a:latin typeface="+mn-lt"/>
              </a:rPr>
              <a:t> </a:t>
            </a:r>
            <a:r>
              <a:rPr lang="en-US" sz="1800" b="0" dirty="0" err="1" smtClean="0">
                <a:latin typeface="+mn-lt"/>
              </a:rPr>
              <a:t>auxquels</a:t>
            </a:r>
            <a:r>
              <a:rPr lang="en-US" sz="1800" b="0" dirty="0" smtClean="0">
                <a:latin typeface="+mn-lt"/>
              </a:rPr>
              <a:t> les copies </a:t>
            </a:r>
            <a:r>
              <a:rPr lang="en-US" sz="1800" b="0" dirty="0" err="1" smtClean="0">
                <a:latin typeface="+mn-lt"/>
              </a:rPr>
              <a:t>certifiées</a:t>
            </a:r>
            <a:r>
              <a:rPr lang="en-US" sz="1800" b="0" dirty="0" smtClean="0">
                <a:latin typeface="+mn-lt"/>
              </a:rPr>
              <a:t> </a:t>
            </a:r>
            <a:r>
              <a:rPr lang="en-US" sz="1800" b="0" dirty="0" err="1" smtClean="0">
                <a:latin typeface="+mn-lt"/>
              </a:rPr>
              <a:t>peuvent</a:t>
            </a:r>
            <a:r>
              <a:rPr lang="en-US" sz="1800" b="0" dirty="0" smtClean="0">
                <a:latin typeface="+mn-lt"/>
              </a:rPr>
              <a:t> </a:t>
            </a:r>
            <a:r>
              <a:rPr lang="en-US" sz="1800" b="0" dirty="0" err="1" smtClean="0">
                <a:latin typeface="+mn-lt"/>
              </a:rPr>
              <a:t>être</a:t>
            </a:r>
            <a:r>
              <a:rPr lang="en-US" sz="1800" b="0" dirty="0" smtClean="0">
                <a:latin typeface="+mn-lt"/>
              </a:rPr>
              <a:t> </a:t>
            </a:r>
            <a:r>
              <a:rPr lang="en-US" sz="1800" b="0" dirty="0" err="1" smtClean="0">
                <a:latin typeface="+mn-lt"/>
              </a:rPr>
              <a:t>délivrées</a:t>
            </a:r>
            <a:endParaRPr lang="en-US" sz="1800" b="0" dirty="0" smtClean="0">
              <a:latin typeface="+mn-lt"/>
            </a:endParaRPr>
          </a:p>
          <a:p>
            <a:pPr>
              <a:buNone/>
            </a:pPr>
            <a:endParaRPr lang="en-US" sz="1800" b="0" dirty="0" smtClean="0">
              <a:latin typeface="+mn-lt"/>
            </a:endParaRPr>
          </a:p>
          <a:p>
            <a:pPr>
              <a:buNone/>
            </a:pPr>
            <a:r>
              <a:rPr lang="en-US" sz="1800" b="0" dirty="0" smtClean="0">
                <a:latin typeface="+mn-lt"/>
              </a:rPr>
              <a:t>- </a:t>
            </a:r>
            <a:r>
              <a:rPr lang="en-US" sz="1800" b="0" dirty="0" err="1" smtClean="0">
                <a:latin typeface="+mn-lt"/>
              </a:rPr>
              <a:t>Copie</a:t>
            </a:r>
            <a:r>
              <a:rPr lang="en-US" sz="1800" b="0" dirty="0" smtClean="0">
                <a:latin typeface="+mn-lt"/>
              </a:rPr>
              <a:t> </a:t>
            </a:r>
            <a:r>
              <a:rPr lang="en-US" sz="1800" b="0" dirty="0" err="1" smtClean="0">
                <a:latin typeface="+mn-lt"/>
              </a:rPr>
              <a:t>informelle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pour usage </a:t>
            </a:r>
            <a:r>
              <a:rPr lang="en-US" sz="1800" b="0" dirty="0" err="1" smtClean="0">
                <a:latin typeface="+mn-lt"/>
              </a:rPr>
              <a:t>privé</a:t>
            </a:r>
            <a:endParaRPr lang="en-US" sz="1800" b="0" dirty="0" smtClean="0">
              <a:latin typeface="+mn-lt"/>
            </a:endParaRPr>
          </a:p>
          <a:p>
            <a:pPr marL="285750" indent="-285750"/>
            <a:r>
              <a:rPr lang="en-US" sz="1800" b="0" dirty="0" smtClean="0">
                <a:latin typeface="+mn-lt"/>
              </a:rPr>
              <a:t>Types de copies </a:t>
            </a:r>
            <a:r>
              <a:rPr lang="en-US" sz="1800" b="0" dirty="0" err="1" smtClean="0">
                <a:latin typeface="+mn-lt"/>
              </a:rPr>
              <a:t>autorisées</a:t>
            </a:r>
            <a:r>
              <a:rPr lang="en-US" sz="1800" b="0" dirty="0" smtClean="0">
                <a:latin typeface="+mn-lt"/>
              </a:rPr>
              <a:t> pour usage </a:t>
            </a:r>
            <a:r>
              <a:rPr lang="en-US" sz="1800" b="0" dirty="0" err="1" smtClean="0">
                <a:latin typeface="+mn-lt"/>
              </a:rPr>
              <a:t>privé</a:t>
            </a:r>
            <a:r>
              <a:rPr lang="en-US" sz="1800" b="0" dirty="0" smtClean="0">
                <a:latin typeface="+mn-lt"/>
              </a:rPr>
              <a:t>;</a:t>
            </a:r>
          </a:p>
          <a:p>
            <a:pPr marL="285750" indent="-285750"/>
            <a:r>
              <a:rPr lang="en-US" sz="1800" b="0" dirty="0" smtClean="0">
                <a:latin typeface="+mn-lt"/>
              </a:rPr>
              <a:t>Format des copies;</a:t>
            </a:r>
          </a:p>
          <a:p>
            <a:pPr>
              <a:buNone/>
            </a:pPr>
            <a:r>
              <a:rPr lang="en-US" sz="1800" b="0" dirty="0" err="1">
                <a:latin typeface="+mn-lt"/>
              </a:rPr>
              <a:t>Demandeurs</a:t>
            </a:r>
            <a:r>
              <a:rPr lang="en-US" sz="1800" b="0" dirty="0">
                <a:latin typeface="+mn-lt"/>
              </a:rPr>
              <a:t> et </a:t>
            </a:r>
            <a:r>
              <a:rPr lang="en-US" sz="1800" b="0" dirty="0" err="1">
                <a:latin typeface="+mn-lt"/>
              </a:rPr>
              <a:t>personnes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auxquels</a:t>
            </a:r>
            <a:r>
              <a:rPr lang="en-US" sz="1800" b="0" dirty="0">
                <a:latin typeface="+mn-lt"/>
              </a:rPr>
              <a:t> les copies </a:t>
            </a:r>
            <a:r>
              <a:rPr lang="en-US" sz="1800" b="0" dirty="0" err="1">
                <a:latin typeface="+mn-lt"/>
              </a:rPr>
              <a:t>certifiées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peuvent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être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délivrées</a:t>
            </a:r>
            <a:endParaRPr lang="en-US" sz="1800" b="0" dirty="0">
              <a:latin typeface="+mn-lt"/>
            </a:endParaRPr>
          </a:p>
          <a:p>
            <a:pPr>
              <a:buNone/>
            </a:pPr>
            <a:endParaRPr lang="en-US" sz="1400" b="0" dirty="0" smtClean="0">
              <a:latin typeface="+mn-lt"/>
            </a:endParaRPr>
          </a:p>
          <a:p>
            <a:pPr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5663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/>
          </a:bodyPr>
          <a:lstStyle/>
          <a:p>
            <a:r>
              <a:rPr lang="fr-BE" sz="2400" dirty="0" smtClean="0">
                <a:solidFill>
                  <a:schemeClr val="tx1"/>
                </a:solidFill>
              </a:rPr>
              <a:t>Schéma conceptuel du processus</a:t>
            </a:r>
            <a:br>
              <a:rPr lang="fr-BE" sz="2400" dirty="0" smtClean="0">
                <a:solidFill>
                  <a:schemeClr val="tx1"/>
                </a:solidFill>
              </a:rPr>
            </a:br>
            <a:r>
              <a:rPr lang="fr-BE" sz="2400" dirty="0" smtClean="0">
                <a:solidFill>
                  <a:schemeClr val="tx1"/>
                </a:solidFill>
              </a:rPr>
              <a:t> de copie/utilisation</a:t>
            </a:r>
            <a:endParaRPr lang="fr-BE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1999" y="1524000"/>
            <a:ext cx="7419115" cy="507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92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8600" y="2057400"/>
            <a:ext cx="8686800" cy="4440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fr-BE" sz="3600" dirty="0" smtClean="0">
              <a:latin typeface="+mj-lt"/>
            </a:endParaRPr>
          </a:p>
          <a:p>
            <a:pPr algn="ctr">
              <a:buNone/>
            </a:pPr>
            <a:endParaRPr lang="fr-BE" sz="3600" dirty="0">
              <a:latin typeface="+mj-lt"/>
            </a:endParaRPr>
          </a:p>
          <a:p>
            <a:pPr algn="ctr">
              <a:buNone/>
            </a:pPr>
            <a:r>
              <a:rPr lang="fr-BE" sz="3600" dirty="0" smtClean="0">
                <a:latin typeface="+mj-lt"/>
              </a:rPr>
              <a:t>Merci pour </a:t>
            </a:r>
            <a:r>
              <a:rPr lang="fr-BE" sz="3600" dirty="0">
                <a:latin typeface="+mj-lt"/>
              </a:rPr>
              <a:t>v</a:t>
            </a:r>
            <a:r>
              <a:rPr lang="fr-BE" sz="3600" dirty="0" smtClean="0">
                <a:latin typeface="+mj-lt"/>
              </a:rPr>
              <a:t>otre attention</a:t>
            </a:r>
          </a:p>
          <a:p>
            <a:pPr algn="ctr">
              <a:buNone/>
            </a:pPr>
            <a:endParaRPr lang="fr-BE" b="0" dirty="0" smtClean="0">
              <a:latin typeface="+mj-lt"/>
            </a:endParaRPr>
          </a:p>
          <a:p>
            <a:pPr algn="ctr">
              <a:buNone/>
            </a:pPr>
            <a:endParaRPr lang="fr-BE" b="0" dirty="0">
              <a:latin typeface="+mj-lt"/>
            </a:endParaRPr>
          </a:p>
          <a:p>
            <a:pPr algn="ctr">
              <a:buNone/>
            </a:pPr>
            <a:r>
              <a:rPr lang="fr-BE" sz="3600" dirty="0" smtClean="0">
                <a:latin typeface="+mj-lt"/>
              </a:rPr>
              <a:t>Questions ?</a:t>
            </a:r>
          </a:p>
          <a:p>
            <a:endParaRPr lang="fr-BE" b="0" dirty="0">
              <a:latin typeface="+mj-lt"/>
            </a:endParaRPr>
          </a:p>
          <a:p>
            <a:endParaRPr lang="fr-BE" dirty="0" smtClean="0"/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="" xmlns:p14="http://schemas.microsoft.com/office/powerpoint/2010/main" val="32508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dirty="0" smtClean="0">
                <a:solidFill>
                  <a:schemeClr val="tx1"/>
                </a:solidFill>
              </a:rPr>
              <a:t>L’identité</a:t>
            </a: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152400" y="2133600"/>
            <a:ext cx="8686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dirty="0" smtClean="0">
              <a:latin typeface="+mj-lt"/>
            </a:endParaRPr>
          </a:p>
          <a:p>
            <a:pPr>
              <a:buFontTx/>
              <a:buNone/>
            </a:pPr>
            <a:endParaRPr lang="fr-BE" dirty="0" smtClean="0">
              <a:latin typeface="+mj-lt"/>
            </a:endParaRPr>
          </a:p>
          <a:p>
            <a:pPr>
              <a:buFontTx/>
              <a:buNone/>
            </a:pPr>
            <a:r>
              <a:rPr lang="fr-BE" sz="1400" dirty="0">
                <a:latin typeface="+mj-lt"/>
              </a:rPr>
              <a:t>	</a:t>
            </a:r>
            <a:r>
              <a:rPr lang="fr-BE" sz="1400" b="1" dirty="0" smtClean="0">
                <a:latin typeface="+mj-lt"/>
              </a:rPr>
              <a:t>est </a:t>
            </a:r>
            <a:r>
              <a:rPr lang="fr-BE" sz="1400" b="1" dirty="0">
                <a:latin typeface="+mj-lt"/>
              </a:rPr>
              <a:t>la relation entre une personne biologique et un jeu unique </a:t>
            </a:r>
            <a:r>
              <a:rPr lang="fr-BE" sz="1400" b="1" dirty="0" smtClean="0">
                <a:latin typeface="+mj-lt"/>
              </a:rPr>
              <a:t>de paramètres </a:t>
            </a:r>
            <a:r>
              <a:rPr lang="fr-BE" sz="1400" b="1" dirty="0">
                <a:latin typeface="+mj-lt"/>
              </a:rPr>
              <a:t>qui la décrivent: les paramètres biométriques d’une part, les paramètres sociétaux d’autre part</a:t>
            </a:r>
            <a:r>
              <a:rPr lang="fr-BE" sz="1400" b="1" dirty="0" smtClean="0">
                <a:latin typeface="+mj-lt"/>
              </a:rPr>
              <a:t>.</a:t>
            </a:r>
          </a:p>
          <a:p>
            <a:pPr>
              <a:buFontTx/>
              <a:buNone/>
            </a:pPr>
            <a:endParaRPr lang="fr-BE" sz="1400" dirty="0">
              <a:latin typeface="+mj-lt"/>
            </a:endParaRPr>
          </a:p>
          <a:p>
            <a:pPr>
              <a:buFontTx/>
              <a:buNone/>
            </a:pPr>
            <a:r>
              <a:rPr lang="fr-BE" sz="1400" dirty="0">
                <a:latin typeface="+mj-lt"/>
              </a:rPr>
              <a:t>	</a:t>
            </a:r>
            <a:r>
              <a:rPr lang="fr-BE" sz="1400" dirty="0" smtClean="0">
                <a:latin typeface="+mj-lt"/>
              </a:rPr>
              <a:t>- La </a:t>
            </a:r>
            <a:r>
              <a:rPr lang="fr-BE" sz="1400" dirty="0">
                <a:latin typeface="+mj-lt"/>
              </a:rPr>
              <a:t>conception sociétale de l’identité est largement utilisée </a:t>
            </a:r>
            <a:r>
              <a:rPr lang="fr-BE" sz="1400" dirty="0" smtClean="0">
                <a:latin typeface="+mj-lt"/>
              </a:rPr>
              <a:t>en Europe dans </a:t>
            </a:r>
            <a:r>
              <a:rPr lang="fr-BE" sz="1400" dirty="0">
                <a:latin typeface="+mj-lt"/>
              </a:rPr>
              <a:t>le droit </a:t>
            </a:r>
            <a:r>
              <a:rPr lang="fr-BE" sz="1400" dirty="0" smtClean="0">
                <a:latin typeface="+mj-lt"/>
              </a:rPr>
              <a:t>civil ; </a:t>
            </a:r>
            <a:r>
              <a:rPr lang="fr-BE" sz="1400" dirty="0">
                <a:latin typeface="+mj-lt"/>
              </a:rPr>
              <a:t>l’identité est isomorphe </a:t>
            </a:r>
            <a:r>
              <a:rPr lang="fr-BE" sz="1400" dirty="0" smtClean="0">
                <a:latin typeface="+mj-lt"/>
              </a:rPr>
              <a:t>à </a:t>
            </a:r>
            <a:r>
              <a:rPr lang="fr-BE" sz="1400" dirty="0">
                <a:latin typeface="+mj-lt"/>
              </a:rPr>
              <a:t>la filiation</a:t>
            </a:r>
            <a:r>
              <a:rPr lang="fr-BE" sz="1400" dirty="0" smtClean="0">
                <a:latin typeface="+mj-lt"/>
              </a:rPr>
              <a:t>.</a:t>
            </a:r>
          </a:p>
          <a:p>
            <a:pPr>
              <a:buFontTx/>
              <a:buNone/>
            </a:pPr>
            <a:endParaRPr lang="fr-FR" sz="1400" dirty="0">
              <a:latin typeface="+mj-lt"/>
            </a:endParaRPr>
          </a:p>
          <a:p>
            <a:pPr>
              <a:buFontTx/>
              <a:buNone/>
            </a:pPr>
            <a:r>
              <a:rPr lang="fr-BE" sz="1400" dirty="0">
                <a:latin typeface="+mj-lt"/>
              </a:rPr>
              <a:t>	</a:t>
            </a:r>
            <a:r>
              <a:rPr lang="fr-BE" sz="1400" dirty="0" smtClean="0">
                <a:latin typeface="+mj-lt"/>
              </a:rPr>
              <a:t>- Dans </a:t>
            </a:r>
            <a:r>
              <a:rPr lang="fr-BE" sz="1400" dirty="0">
                <a:latin typeface="+mj-lt"/>
              </a:rPr>
              <a:t>le monde réel: l’identité est circonscrite par les attributs constitutifs de l’état civil </a:t>
            </a:r>
            <a:r>
              <a:rPr lang="fr-BE" sz="1400" dirty="0" smtClean="0">
                <a:latin typeface="+mj-lt"/>
              </a:rPr>
              <a:t>(le </a:t>
            </a:r>
            <a:r>
              <a:rPr lang="fr-BE" sz="1400" dirty="0">
                <a:latin typeface="+mj-lt"/>
              </a:rPr>
              <a:t>nom patronymique et le(s) prénom(s), la date et le lieu de naissance , la nationalité et le sexe</a:t>
            </a:r>
            <a:r>
              <a:rPr lang="fr-BE" sz="1400" dirty="0" smtClean="0">
                <a:latin typeface="+mj-lt"/>
              </a:rPr>
              <a:t>).</a:t>
            </a:r>
          </a:p>
          <a:p>
            <a:pPr>
              <a:buFontTx/>
              <a:buNone/>
            </a:pPr>
            <a:endParaRPr lang="fr-BE" sz="1400" dirty="0">
              <a:latin typeface="+mj-lt"/>
            </a:endParaRPr>
          </a:p>
          <a:p>
            <a:pPr>
              <a:buFontTx/>
              <a:buNone/>
            </a:pPr>
            <a:r>
              <a:rPr lang="fr-BE" sz="1400" dirty="0">
                <a:latin typeface="+mj-lt"/>
              </a:rPr>
              <a:t>	</a:t>
            </a:r>
            <a:r>
              <a:rPr lang="fr-BE" sz="1400" dirty="0" smtClean="0">
                <a:latin typeface="+mj-lt"/>
              </a:rPr>
              <a:t>- L’identité </a:t>
            </a:r>
            <a:r>
              <a:rPr lang="fr-BE" sz="1400" dirty="0">
                <a:latin typeface="+mj-lt"/>
              </a:rPr>
              <a:t>publique originelle et originale, unique, stable et permanente est attestée et garantie par </a:t>
            </a:r>
            <a:r>
              <a:rPr lang="fr-BE" sz="1400" dirty="0" smtClean="0">
                <a:latin typeface="+mj-lt"/>
              </a:rPr>
              <a:t>l’Etat ; </a:t>
            </a:r>
            <a:r>
              <a:rPr lang="fr-BE" sz="1400" dirty="0">
                <a:latin typeface="+mj-lt"/>
              </a:rPr>
              <a:t>c’est celui-ci qui fixe les règles selon lesquelles sont attribués les éléments constitutifs de </a:t>
            </a:r>
            <a:r>
              <a:rPr lang="fr-BE" sz="1400" dirty="0" smtClean="0">
                <a:latin typeface="+mj-lt"/>
              </a:rPr>
              <a:t>l’id.</a:t>
            </a:r>
            <a:endParaRPr lang="fr-BE" sz="1400" dirty="0">
              <a:latin typeface="+mj-lt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2114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791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err="1" smtClean="0">
                <a:solidFill>
                  <a:schemeClr val="tx1"/>
                </a:solidFill>
              </a:rPr>
              <a:t>Fraude</a:t>
            </a:r>
            <a:r>
              <a:rPr lang="en-US" sz="2400" dirty="0" smtClean="0">
                <a:solidFill>
                  <a:schemeClr val="tx1"/>
                </a:solidFill>
              </a:rPr>
              <a:t> à </a:t>
            </a:r>
            <a:r>
              <a:rPr lang="en-US" sz="2400" dirty="0" err="1" smtClean="0">
                <a:solidFill>
                  <a:schemeClr val="tx1"/>
                </a:solidFill>
              </a:rPr>
              <a:t>l’identité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229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25000" lnSpcReduction="20000"/>
          </a:bodyPr>
          <a:lstStyle/>
          <a:p>
            <a:fld id="{708304BF-DECC-4375-9C53-395278ABC8DD}" type="slidenum">
              <a:rPr lang="nl-NL" smtClean="0"/>
              <a:pPr/>
              <a:t>5</a:t>
            </a:fld>
            <a:endParaRPr lang="nl-NL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76400"/>
            <a:ext cx="8534400" cy="4624388"/>
          </a:xfrm>
        </p:spPr>
        <p:txBody>
          <a:bodyPr/>
          <a:lstStyle/>
          <a:p>
            <a:pPr eaLnBrk="1" hangingPunct="1"/>
            <a:r>
              <a:rPr lang="en-US" sz="1800" dirty="0" smtClean="0"/>
              <a:t>A cause des </a:t>
            </a:r>
            <a:r>
              <a:rPr lang="en-US" sz="1800" dirty="0" err="1" smtClean="0"/>
              <a:t>éléments</a:t>
            </a:r>
            <a:r>
              <a:rPr lang="en-US" sz="1800" dirty="0" smtClean="0"/>
              <a:t> de </a:t>
            </a:r>
            <a:r>
              <a:rPr lang="en-US" sz="1800" dirty="0" err="1" smtClean="0"/>
              <a:t>sécurité</a:t>
            </a:r>
            <a:r>
              <a:rPr lang="en-US" sz="1800" dirty="0" smtClean="0"/>
              <a:t>, la falsification </a:t>
            </a:r>
            <a:r>
              <a:rPr lang="en-US" sz="1800" dirty="0" err="1" smtClean="0"/>
              <a:t>est</a:t>
            </a:r>
            <a:r>
              <a:rPr lang="en-US" sz="1800" dirty="0" smtClean="0"/>
              <a:t> </a:t>
            </a:r>
            <a:r>
              <a:rPr lang="en-US" sz="1800" dirty="0" err="1" smtClean="0"/>
              <a:t>devenue</a:t>
            </a:r>
            <a:r>
              <a:rPr lang="en-US" sz="1800" dirty="0" smtClean="0"/>
              <a:t> </a:t>
            </a:r>
            <a:r>
              <a:rPr lang="en-US" sz="1800" dirty="0" err="1" smtClean="0"/>
              <a:t>très</a:t>
            </a:r>
            <a:r>
              <a:rPr lang="en-US" sz="1800" dirty="0" smtClean="0"/>
              <a:t> </a:t>
            </a:r>
            <a:r>
              <a:rPr lang="en-US" sz="1800" dirty="0" err="1" smtClean="0"/>
              <a:t>difficile</a:t>
            </a:r>
            <a:endParaRPr lang="en-US" sz="1800" dirty="0" smtClean="0"/>
          </a:p>
          <a:p>
            <a:pPr marL="2513013" lvl="4" indent="-268288" eaLnBrk="1" hangingPunct="1">
              <a:buFont typeface="Wingdings" pitchFamily="2" charset="2"/>
              <a:buChar char="§"/>
            </a:pPr>
            <a:endParaRPr lang="en-US" dirty="0" smtClean="0"/>
          </a:p>
          <a:p>
            <a:pPr marL="2513013" lvl="4" indent="-268288" eaLnBrk="1" hangingPunct="1">
              <a:buFont typeface="Wingdings" pitchFamily="2" charset="2"/>
              <a:buChar char="§"/>
            </a:pPr>
            <a:endParaRPr lang="en-US" dirty="0" smtClean="0"/>
          </a:p>
          <a:p>
            <a:pPr marL="2513013" lvl="4" indent="-268288" eaLnBrk="1" hangingPunct="1">
              <a:buFont typeface="Wingdings" pitchFamily="2" charset="2"/>
              <a:buChar char="§"/>
            </a:pPr>
            <a:r>
              <a:rPr lang="en-US" dirty="0" smtClean="0"/>
              <a:t>OVI</a:t>
            </a:r>
          </a:p>
          <a:p>
            <a:pPr marL="2513013" lvl="4" indent="-268288" eaLnBrk="1" hangingPunct="1">
              <a:buFont typeface="Wingdings" pitchFamily="2" charset="2"/>
              <a:buChar char="§"/>
            </a:pPr>
            <a:endParaRPr lang="en-US" dirty="0" smtClean="0"/>
          </a:p>
          <a:p>
            <a:pPr marL="2513013" lvl="4" indent="-268288" eaLnBrk="1" hangingPunct="1">
              <a:buFont typeface="Wingdings" pitchFamily="2" charset="2"/>
              <a:buChar char="§"/>
            </a:pPr>
            <a:endParaRPr lang="en-US" dirty="0" smtClean="0"/>
          </a:p>
          <a:p>
            <a:pPr marL="2513013" lvl="4" indent="-268288" eaLnBrk="1" hangingPunct="1">
              <a:buFont typeface="Wingdings" pitchFamily="2" charset="2"/>
              <a:buChar char="§"/>
            </a:pPr>
            <a:r>
              <a:rPr lang="en-US" dirty="0" smtClean="0"/>
              <a:t>CLI</a:t>
            </a:r>
          </a:p>
          <a:p>
            <a:pPr marL="2513013" lvl="4" indent="-268288" eaLnBrk="1" hangingPunct="1">
              <a:buFont typeface="Wingdings" pitchFamily="2" charset="2"/>
              <a:buChar char="§"/>
            </a:pPr>
            <a:endParaRPr lang="en-US" dirty="0" smtClean="0"/>
          </a:p>
          <a:p>
            <a:pPr marL="2513013" lvl="4" indent="-268288" eaLnBrk="1" hangingPunct="1">
              <a:buFont typeface="Wingdings" pitchFamily="2" charset="2"/>
              <a:buChar char="§"/>
            </a:pPr>
            <a:endParaRPr lang="en-US" dirty="0" smtClean="0"/>
          </a:p>
          <a:p>
            <a:pPr marL="2513013" lvl="4" indent="-268288" eaLnBrk="1" hangingPunct="1">
              <a:buFont typeface="Wingdings" pitchFamily="2" charset="2"/>
              <a:buChar char="§"/>
            </a:pPr>
            <a:r>
              <a:rPr lang="en-US" dirty="0" smtClean="0"/>
              <a:t>UV</a:t>
            </a:r>
          </a:p>
          <a:p>
            <a:pPr marL="2513013" lvl="4" indent="-268288" eaLnBrk="1" hangingPunct="1">
              <a:buFontTx/>
              <a:buNone/>
            </a:pPr>
            <a:endParaRPr lang="en-US" dirty="0" smtClean="0"/>
          </a:p>
          <a:p>
            <a:pPr marL="2513013" lvl="4" indent="-268288" eaLnBrk="1" hangingPunct="1">
              <a:buFont typeface="Wingdings" pitchFamily="2" charset="2"/>
              <a:buChar char="§"/>
            </a:pPr>
            <a:endParaRPr lang="en-US" dirty="0" smtClean="0"/>
          </a:p>
          <a:p>
            <a:pPr marL="2513013" lvl="4" indent="-268288" eaLnBrk="1" hangingPunct="1">
              <a:buFont typeface="Wingdings" pitchFamily="2" charset="2"/>
              <a:buChar char="§"/>
            </a:pPr>
            <a:r>
              <a:rPr lang="en-US" dirty="0" smtClean="0"/>
              <a:t>….</a:t>
            </a:r>
          </a:p>
        </p:txBody>
      </p:sp>
      <p:sp>
        <p:nvSpPr>
          <p:cNvPr id="12293" name="ZoneTexte 7"/>
          <p:cNvSpPr txBox="1">
            <a:spLocks noChangeArrowheads="1"/>
          </p:cNvSpPr>
          <p:nvPr/>
        </p:nvSpPr>
        <p:spPr bwMode="auto">
          <a:xfrm>
            <a:off x="1500187" y="3955206"/>
            <a:ext cx="1083951" cy="40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400" dirty="0" smtClean="0"/>
              <a:t>Exemples</a:t>
            </a:r>
            <a:endParaRPr lang="fr-BE" sz="1400" dirty="0"/>
          </a:p>
        </p:txBody>
      </p:sp>
      <p:sp>
        <p:nvSpPr>
          <p:cNvPr id="12294" name="Accolade ouvrante 8"/>
          <p:cNvSpPr>
            <a:spLocks/>
          </p:cNvSpPr>
          <p:nvPr/>
        </p:nvSpPr>
        <p:spPr bwMode="auto">
          <a:xfrm>
            <a:off x="2584138" y="2286000"/>
            <a:ext cx="357188" cy="3786187"/>
          </a:xfrm>
          <a:prstGeom prst="leftBrace">
            <a:avLst>
              <a:gd name="adj1" fmla="val 8343"/>
              <a:gd name="adj2" fmla="val 50000"/>
            </a:avLst>
          </a:prstGeom>
          <a:solidFill>
            <a:srgbClr val="D2D2C6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1000" y="3581400"/>
            <a:ext cx="1357312" cy="10001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296" name="Picture 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38800" y="2276475"/>
            <a:ext cx="1285875" cy="1000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2297" name="Picture 1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02112" y="2243931"/>
            <a:ext cx="1284288" cy="9985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2298" name="Picture 1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38613" y="4845912"/>
            <a:ext cx="1500187" cy="1214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dirty="0" smtClean="0">
                <a:solidFill>
                  <a:schemeClr val="tx1"/>
                </a:solidFill>
              </a:rPr>
              <a:t>Déplacement de la fraude</a:t>
            </a: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457200" y="1527175"/>
            <a:ext cx="86868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fr-BE" sz="1800" dirty="0" smtClean="0">
                <a:latin typeface="+mj-lt"/>
              </a:rPr>
              <a:t>Renforcements des sécurités intégrées dans les documents d’identité </a:t>
            </a:r>
            <a:r>
              <a:rPr lang="fr-BE" sz="1800" dirty="0" smtClean="0">
                <a:latin typeface="+mj-lt"/>
                <a:sym typeface="Wingdings" pitchFamily="2" charset="2"/>
              </a:rPr>
              <a:t> </a:t>
            </a:r>
          </a:p>
          <a:p>
            <a:pPr marL="0" indent="0" algn="ctr">
              <a:buNone/>
            </a:pPr>
            <a:r>
              <a:rPr lang="fr-BE" sz="1800" dirty="0" smtClean="0">
                <a:latin typeface="+mj-lt"/>
                <a:sym typeface="Wingdings" pitchFamily="2" charset="2"/>
              </a:rPr>
              <a:t>les fraudeurs cherchent et opèrent via les points faibles de la chaîne de l’identification</a:t>
            </a:r>
            <a:endParaRPr lang="fr-BE" sz="1800" dirty="0">
              <a:latin typeface="+mj-lt"/>
              <a:sym typeface="Wingdings" pitchFamily="2" charset="2"/>
            </a:endParaRPr>
          </a:p>
          <a:p>
            <a:pPr marL="0" indent="0">
              <a:buNone/>
            </a:pPr>
            <a:endParaRPr lang="fr-BE" sz="1800" dirty="0" smtClean="0">
              <a:latin typeface="+mj-lt"/>
              <a:sym typeface="Wingdings" pitchFamily="2" charset="2"/>
            </a:endParaRPr>
          </a:p>
          <a:p>
            <a:pPr marL="0" indent="0">
              <a:buNone/>
            </a:pPr>
            <a:r>
              <a:rPr lang="fr-BE" sz="2000" dirty="0">
                <a:latin typeface="+mj-lt"/>
                <a:sym typeface="Wingdings" pitchFamily="2" charset="2"/>
              </a:rPr>
              <a:t> </a:t>
            </a:r>
            <a:r>
              <a:rPr lang="fr-BE" sz="2000" dirty="0" smtClean="0">
                <a:latin typeface="+mj-lt"/>
                <a:sym typeface="Wingdings" pitchFamily="2" charset="2"/>
              </a:rPr>
              <a:t>      Semble être		   Déclare être 		Falsification de						               	documents-sources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5" name="Picture 8" descr="http://palatnikfactor.com/wp-content/uploads/2010/06/strength-vs-weaknesses.jpg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16430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little red riding hoo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68425"/>
            <a:ext cx="1676400" cy="22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191000" y="3505200"/>
            <a:ext cx="15240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840" y="3505200"/>
            <a:ext cx="2755033" cy="221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79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dirty="0" smtClean="0">
                <a:solidFill>
                  <a:schemeClr val="tx1"/>
                </a:solidFill>
              </a:rPr>
              <a:t>Dimension européenne de la fraude</a:t>
            </a: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381000" y="1527175"/>
            <a:ext cx="8382000" cy="4572000"/>
          </a:xfrm>
        </p:spPr>
        <p:txBody>
          <a:bodyPr/>
          <a:lstStyle/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2400" dirty="0" smtClean="0">
                <a:latin typeface="+mj-lt"/>
              </a:rPr>
              <a:t>Libre circulation des personnes au sein de l’UE</a:t>
            </a:r>
            <a:endParaRPr lang="fr-BE" sz="2400" dirty="0" smtClean="0">
              <a:latin typeface="+mj-lt"/>
              <a:sym typeface="Wingdings" pitchFamily="2" charset="2"/>
            </a:endParaRPr>
          </a:p>
          <a:p>
            <a:pPr marL="0" indent="0" algn="ctr">
              <a:buNone/>
            </a:pPr>
            <a:endParaRPr lang="fr-BE" sz="2400" dirty="0" smtClean="0">
              <a:latin typeface="+mj-lt"/>
              <a:sym typeface="Wingdings" pitchFamily="2" charset="2"/>
            </a:endParaRPr>
          </a:p>
          <a:p>
            <a:pPr marL="0" indent="0" algn="ctr">
              <a:buNone/>
            </a:pPr>
            <a:endParaRPr lang="en-US" sz="24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+mj-lt"/>
              </a:rPr>
              <a:t>Les faiblesses du système d’identification dans un pays de l’UE ont des répercussions dans les autres Etats membres. </a:t>
            </a:r>
          </a:p>
          <a:p>
            <a:pPr marL="0" indent="0" algn="ctr">
              <a:buNone/>
            </a:pPr>
            <a:endParaRPr lang="en-US" sz="2400" b="1" dirty="0">
              <a:latin typeface="+mj-lt"/>
            </a:endParaRPr>
          </a:p>
          <a:p>
            <a:pPr marL="0" indent="0" algn="ctr">
              <a:buNone/>
            </a:pPr>
            <a:endParaRPr lang="en-US" sz="24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+mj-lt"/>
              </a:rPr>
              <a:t>Nous sommes </a:t>
            </a:r>
            <a:r>
              <a:rPr lang="en-US" sz="2400" b="1" dirty="0" err="1" smtClean="0">
                <a:latin typeface="+mj-lt"/>
              </a:rPr>
              <a:t>tous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concernés</a:t>
            </a:r>
            <a:r>
              <a:rPr lang="en-US" sz="2400" b="1" dirty="0" smtClean="0">
                <a:latin typeface="+mj-lt"/>
              </a:rPr>
              <a:t> !</a:t>
            </a:r>
            <a:endParaRPr lang="fr-BE" sz="2400" b="1" dirty="0">
              <a:latin typeface="+mj-lt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43400" y="2667000"/>
            <a:ext cx="533400" cy="6096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Down Arrow 5"/>
          <p:cNvSpPr/>
          <p:nvPr/>
        </p:nvSpPr>
        <p:spPr>
          <a:xfrm>
            <a:off x="4343400" y="4648200"/>
            <a:ext cx="533400" cy="6096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12221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81000" y="228600"/>
            <a:ext cx="8534400" cy="758952"/>
          </a:xfrm>
        </p:spPr>
        <p:txBody>
          <a:bodyPr>
            <a:normAutofit/>
          </a:bodyPr>
          <a:lstStyle/>
          <a:p>
            <a:r>
              <a:rPr lang="fr-BE" sz="2400" dirty="0" smtClean="0">
                <a:solidFill>
                  <a:schemeClr val="tx1"/>
                </a:solidFill>
              </a:rPr>
              <a:t>Le projet ASINP:  historique et contexte</a:t>
            </a: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533400" y="1825625"/>
            <a:ext cx="8153400" cy="4346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1800" dirty="0">
                <a:latin typeface="+mj-lt"/>
              </a:rPr>
              <a:t>Initiatives de la Belgique durant la Présidence européenne dans le domaine de la prévention de la criminalité liée à </a:t>
            </a:r>
            <a:r>
              <a:rPr lang="fr-BE" sz="1800" dirty="0" smtClean="0">
                <a:latin typeface="+mj-lt"/>
              </a:rPr>
              <a:t>l’identité:</a:t>
            </a:r>
          </a:p>
          <a:p>
            <a:pPr marL="0" indent="0">
              <a:buNone/>
            </a:pPr>
            <a:endParaRPr lang="fr-BE" sz="18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BE" sz="1800" b="1" i="1" dirty="0" smtClean="0">
                <a:latin typeface="+mj-lt"/>
              </a:rPr>
              <a:t>Projet </a:t>
            </a:r>
            <a:r>
              <a:rPr lang="fr-BE" sz="1800" b="1" i="1" dirty="0">
                <a:latin typeface="+mj-lt"/>
              </a:rPr>
              <a:t>pilote </a:t>
            </a:r>
            <a:r>
              <a:rPr lang="fr-BE" sz="1800" b="1" i="1" dirty="0" smtClean="0">
                <a:latin typeface="+mj-lt"/>
              </a:rPr>
              <a:t>ASINP</a:t>
            </a:r>
            <a:r>
              <a:rPr lang="fr-BE" sz="1800" dirty="0" smtClean="0">
                <a:latin typeface="+mj-lt"/>
              </a:rPr>
              <a:t> → </a:t>
            </a:r>
            <a:r>
              <a:rPr lang="fr-BE" sz="1800" dirty="0">
                <a:latin typeface="+mj-lt"/>
              </a:rPr>
              <a:t>8 pays de l’UE </a:t>
            </a:r>
            <a:r>
              <a:rPr lang="fr-BE" sz="1800" dirty="0" smtClean="0">
                <a:latin typeface="+mj-lt"/>
              </a:rPr>
              <a:t>: étude </a:t>
            </a:r>
            <a:r>
              <a:rPr lang="fr-BE" sz="1800" dirty="0">
                <a:latin typeface="+mj-lt"/>
              </a:rPr>
              <a:t>conceptuelle et contextuelle de l’architecture </a:t>
            </a:r>
            <a:r>
              <a:rPr lang="fr-BE" sz="1800" dirty="0" smtClean="0">
                <a:latin typeface="+mj-lt"/>
              </a:rPr>
              <a:t>du </a:t>
            </a:r>
            <a:r>
              <a:rPr lang="fr-BE" sz="1800" dirty="0">
                <a:latin typeface="+mj-lt"/>
              </a:rPr>
              <a:t>système de gestion de l’identité dans ces 8 pays et analyse des points forts et des points faibles (SWOT</a:t>
            </a:r>
            <a:r>
              <a:rPr lang="fr-BE" sz="1800" dirty="0" smtClean="0">
                <a:latin typeface="+mj-lt"/>
              </a:rPr>
              <a:t>).</a:t>
            </a:r>
          </a:p>
          <a:p>
            <a:pPr>
              <a:buFont typeface="Wingdings" pitchFamily="2" charset="2"/>
              <a:buChar char="Ø"/>
            </a:pPr>
            <a:endParaRPr lang="fr-BE" sz="18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BE" sz="1800" b="1" i="1" dirty="0" smtClean="0">
                <a:latin typeface="+mj-lt"/>
              </a:rPr>
              <a:t>Idée</a:t>
            </a:r>
            <a:r>
              <a:rPr lang="fr-BE" sz="1800" b="1" i="1" dirty="0">
                <a:latin typeface="+mj-lt"/>
              </a:rPr>
              <a:t> : </a:t>
            </a:r>
            <a:r>
              <a:rPr lang="fr-BE" sz="1800" b="1" i="1" dirty="0" smtClean="0">
                <a:latin typeface="+mj-lt"/>
              </a:rPr>
              <a:t>étendre </a:t>
            </a:r>
            <a:r>
              <a:rPr lang="fr-BE" sz="1800" b="1" i="1" dirty="0">
                <a:latin typeface="+mj-lt"/>
              </a:rPr>
              <a:t>aux autres pays de l’UE </a:t>
            </a:r>
            <a:r>
              <a:rPr lang="fr-BE" sz="1800" dirty="0" smtClean="0">
                <a:latin typeface="+mj-lt"/>
              </a:rPr>
              <a:t>, </a:t>
            </a:r>
            <a:r>
              <a:rPr lang="fr-BE" sz="1800" dirty="0">
                <a:latin typeface="+mj-lt"/>
              </a:rPr>
              <a:t>dans le cadre de la procédure du </a:t>
            </a:r>
            <a:r>
              <a:rPr lang="fr-BE" sz="1800" dirty="0" err="1">
                <a:latin typeface="+mj-lt"/>
              </a:rPr>
              <a:t>Targeted</a:t>
            </a:r>
            <a:r>
              <a:rPr lang="fr-BE" sz="1800" dirty="0">
                <a:latin typeface="+mj-lt"/>
              </a:rPr>
              <a:t> call for </a:t>
            </a:r>
            <a:r>
              <a:rPr lang="fr-BE" sz="1800" dirty="0" err="1">
                <a:latin typeface="+mj-lt"/>
              </a:rPr>
              <a:t>proposals</a:t>
            </a:r>
            <a:r>
              <a:rPr lang="fr-BE" sz="1800" dirty="0">
                <a:latin typeface="+mj-lt"/>
              </a:rPr>
              <a:t> (Financial and </a:t>
            </a:r>
            <a:r>
              <a:rPr lang="fr-BE" sz="1800" dirty="0" err="1">
                <a:latin typeface="+mj-lt"/>
              </a:rPr>
              <a:t>economic</a:t>
            </a:r>
            <a:r>
              <a:rPr lang="fr-BE" sz="1800" dirty="0">
                <a:latin typeface="+mj-lt"/>
              </a:rPr>
              <a:t> crime 2010 → programme de subventions qui mentionnait 11 actions éligibles dont : </a:t>
            </a:r>
            <a:r>
              <a:rPr lang="fr-BE" sz="1800" dirty="0" err="1">
                <a:latin typeface="+mj-lt"/>
              </a:rPr>
              <a:t>identity</a:t>
            </a:r>
            <a:r>
              <a:rPr lang="fr-BE" sz="1800" dirty="0">
                <a:latin typeface="+mj-lt"/>
              </a:rPr>
              <a:t> </a:t>
            </a:r>
            <a:r>
              <a:rPr lang="fr-BE" sz="1800" dirty="0" err="1">
                <a:latin typeface="+mj-lt"/>
              </a:rPr>
              <a:t>theft</a:t>
            </a:r>
            <a:r>
              <a:rPr lang="fr-BE" sz="1800" dirty="0">
                <a:latin typeface="+mj-lt"/>
              </a:rPr>
              <a:t>, </a:t>
            </a:r>
            <a:r>
              <a:rPr lang="fr-BE" sz="1800" dirty="0" err="1">
                <a:latin typeface="+mj-lt"/>
              </a:rPr>
              <a:t>preventing</a:t>
            </a:r>
            <a:r>
              <a:rPr lang="fr-BE" sz="1800" dirty="0">
                <a:latin typeface="+mj-lt"/>
              </a:rPr>
              <a:t> and </a:t>
            </a:r>
            <a:r>
              <a:rPr lang="fr-BE" sz="1800" dirty="0" err="1">
                <a:latin typeface="+mj-lt"/>
              </a:rPr>
              <a:t>combatting</a:t>
            </a:r>
            <a:r>
              <a:rPr lang="fr-BE" sz="1800" dirty="0">
                <a:latin typeface="+mj-lt"/>
              </a:rPr>
              <a:t> </a:t>
            </a:r>
            <a:r>
              <a:rPr lang="fr-BE" sz="1800" dirty="0" err="1">
                <a:latin typeface="+mj-lt"/>
              </a:rPr>
              <a:t>identity</a:t>
            </a:r>
            <a:r>
              <a:rPr lang="fr-BE" sz="1800" dirty="0">
                <a:latin typeface="+mj-lt"/>
              </a:rPr>
              <a:t> </a:t>
            </a:r>
            <a:r>
              <a:rPr lang="fr-BE" sz="1800" dirty="0" err="1">
                <a:latin typeface="+mj-lt"/>
              </a:rPr>
              <a:t>theft</a:t>
            </a:r>
            <a:r>
              <a:rPr lang="fr-BE" sz="1800" dirty="0">
                <a:latin typeface="+mj-lt"/>
              </a:rPr>
              <a:t> and </a:t>
            </a:r>
            <a:r>
              <a:rPr lang="fr-BE" sz="1800" dirty="0" err="1">
                <a:latin typeface="+mj-lt"/>
              </a:rPr>
              <a:t>identity</a:t>
            </a:r>
            <a:r>
              <a:rPr lang="fr-BE" sz="1800" dirty="0">
                <a:latin typeface="+mj-lt"/>
              </a:rPr>
              <a:t> </a:t>
            </a:r>
            <a:r>
              <a:rPr lang="fr-BE" sz="1800" dirty="0" err="1">
                <a:latin typeface="+mj-lt"/>
              </a:rPr>
              <a:t>fraud</a:t>
            </a:r>
            <a:r>
              <a:rPr lang="fr-BE" sz="1800" dirty="0">
                <a:latin typeface="+mj-lt"/>
              </a:rPr>
              <a:t> and </a:t>
            </a:r>
            <a:r>
              <a:rPr lang="fr-BE" sz="1800" dirty="0" err="1">
                <a:latin typeface="+mj-lt"/>
              </a:rPr>
              <a:t>promoting</a:t>
            </a:r>
            <a:r>
              <a:rPr lang="fr-BE" sz="1800" dirty="0">
                <a:latin typeface="+mj-lt"/>
              </a:rPr>
              <a:t> the </a:t>
            </a:r>
            <a:r>
              <a:rPr lang="fr-BE" sz="1800" dirty="0" err="1">
                <a:latin typeface="+mj-lt"/>
              </a:rPr>
              <a:t>identity</a:t>
            </a:r>
            <a:r>
              <a:rPr lang="fr-BE" sz="1800" dirty="0">
                <a:latin typeface="+mj-lt"/>
              </a:rPr>
              <a:t> management, </a:t>
            </a:r>
            <a:r>
              <a:rPr lang="fr-BE" sz="1800" dirty="0" err="1">
                <a:latin typeface="+mj-lt"/>
              </a:rPr>
              <a:t>faciliting</a:t>
            </a:r>
            <a:r>
              <a:rPr lang="fr-BE" sz="1800" dirty="0">
                <a:latin typeface="+mj-lt"/>
              </a:rPr>
              <a:t> the investigations and </a:t>
            </a:r>
            <a:r>
              <a:rPr lang="fr-BE" sz="1800" dirty="0" err="1">
                <a:latin typeface="+mj-lt"/>
              </a:rPr>
              <a:t>proceeding</a:t>
            </a:r>
            <a:r>
              <a:rPr lang="fr-BE" sz="1800" dirty="0">
                <a:latin typeface="+mj-lt"/>
              </a:rPr>
              <a:t> in the </a:t>
            </a:r>
            <a:r>
              <a:rPr lang="fr-BE" sz="1800" dirty="0" err="1">
                <a:latin typeface="+mj-lt"/>
              </a:rPr>
              <a:t>framework</a:t>
            </a:r>
            <a:r>
              <a:rPr lang="fr-BE" sz="1800" dirty="0">
                <a:latin typeface="+mj-lt"/>
              </a:rPr>
              <a:t> of </a:t>
            </a:r>
            <a:r>
              <a:rPr lang="fr-BE" sz="1800" dirty="0" err="1">
                <a:latin typeface="+mj-lt"/>
              </a:rPr>
              <a:t>identity</a:t>
            </a:r>
            <a:r>
              <a:rPr lang="fr-BE" sz="1800" dirty="0">
                <a:latin typeface="+mj-lt"/>
              </a:rPr>
              <a:t> </a:t>
            </a:r>
            <a:r>
              <a:rPr lang="fr-BE" sz="1800" dirty="0" err="1">
                <a:latin typeface="+mj-lt"/>
              </a:rPr>
              <a:t>related</a:t>
            </a:r>
            <a:r>
              <a:rPr lang="fr-BE" sz="1800" dirty="0">
                <a:latin typeface="+mj-lt"/>
              </a:rPr>
              <a:t> </a:t>
            </a:r>
            <a:r>
              <a:rPr lang="fr-BE" sz="1800" dirty="0" smtClean="0">
                <a:latin typeface="+mj-lt"/>
              </a:rPr>
              <a:t>crime.</a:t>
            </a:r>
          </a:p>
          <a:p>
            <a:pPr marL="0" indent="0">
              <a:buNone/>
            </a:pPr>
            <a:endParaRPr lang="fr-BE" sz="1800" dirty="0" smtClean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8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8534400" cy="758952"/>
          </a:xfrm>
        </p:spPr>
        <p:txBody>
          <a:bodyPr>
            <a:normAutofit/>
          </a:bodyPr>
          <a:lstStyle/>
          <a:p>
            <a:r>
              <a:rPr lang="fr-BE" sz="2400" dirty="0">
                <a:solidFill>
                  <a:schemeClr val="tx1"/>
                </a:solidFill>
              </a:rPr>
              <a:t>Le projet ASINP:  historique et </a:t>
            </a:r>
            <a:r>
              <a:rPr lang="fr-BE" sz="2400" dirty="0" smtClean="0">
                <a:solidFill>
                  <a:schemeClr val="tx1"/>
                </a:solidFill>
              </a:rPr>
              <a:t>contexte (suite)</a:t>
            </a: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609600" y="1828799"/>
            <a:ext cx="7696200" cy="4270375"/>
          </a:xfrm>
        </p:spPr>
        <p:txBody>
          <a:bodyPr>
            <a:noAutofit/>
          </a:bodyPr>
          <a:lstStyle/>
          <a:p>
            <a:endParaRPr lang="fr-BE" sz="18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fr-BE" sz="1800" b="1" i="1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BE" sz="1800" b="1" i="1" dirty="0" smtClean="0">
                <a:latin typeface="+mj-lt"/>
              </a:rPr>
              <a:t>Conférence </a:t>
            </a:r>
            <a:r>
              <a:rPr lang="fr-BE" sz="1800" b="1" i="1" dirty="0">
                <a:latin typeface="+mj-lt"/>
              </a:rPr>
              <a:t>sur la fraude à l’identité au Parlement européen le 27 et 28 mai 2010</a:t>
            </a:r>
            <a:r>
              <a:rPr lang="fr-BE" sz="1800" dirty="0">
                <a:latin typeface="+mj-lt"/>
              </a:rPr>
              <a:t> (Orateurs → présentations sur la fraude à l’identité spécialement dans la sphère financière et dans le </a:t>
            </a:r>
            <a:r>
              <a:rPr lang="fr-BE" sz="1800" dirty="0" smtClean="0">
                <a:latin typeface="+mj-lt"/>
              </a:rPr>
              <a:t>cyberspace).</a:t>
            </a:r>
          </a:p>
          <a:p>
            <a:pPr>
              <a:buFont typeface="Wingdings" pitchFamily="2" charset="2"/>
              <a:buChar char="Ø"/>
            </a:pPr>
            <a:endParaRPr lang="fr-BE" sz="1800" dirty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fr-BE" sz="1800" b="1" i="1" dirty="0">
                <a:latin typeface="+mj-lt"/>
              </a:rPr>
              <a:t>Préparation d’un projet de conclusions </a:t>
            </a:r>
            <a:r>
              <a:rPr lang="fr-BE" sz="1800" dirty="0">
                <a:latin typeface="+mj-lt"/>
              </a:rPr>
              <a:t>sur la prévention de la criminalité liée à l’identité et la lutte contre ce phénomène et sur la gestion de l’identité, y compris la mise en place et le développement d’une coopération structurée permanente entre les États membres de l’Union </a:t>
            </a:r>
            <a:r>
              <a:rPr lang="fr-BE" sz="1800" dirty="0" smtClean="0">
                <a:latin typeface="+mj-lt"/>
              </a:rPr>
              <a:t>européenne. Adoption par </a:t>
            </a:r>
            <a:r>
              <a:rPr lang="fr-BE" sz="1800" dirty="0">
                <a:latin typeface="+mj-lt"/>
              </a:rPr>
              <a:t>le Conseil le 2 décembre 2010</a:t>
            </a:r>
            <a:r>
              <a:rPr lang="fr-BE" sz="1800" dirty="0" smtClean="0">
                <a:latin typeface="+mj-lt"/>
              </a:rPr>
              <a:t>.</a:t>
            </a:r>
          </a:p>
          <a:p>
            <a:pPr marL="0" lvl="0" indent="0">
              <a:buNone/>
            </a:pPr>
            <a:endParaRPr lang="fr-BE" sz="1800" dirty="0" smtClean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0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4809</TotalTime>
  <Words>886</Words>
  <Application>Microsoft Office PowerPoint</Application>
  <PresentationFormat>On-screen Show (4:3)</PresentationFormat>
  <Paragraphs>245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Civil</vt:lpstr>
      <vt:lpstr>Slide 1</vt:lpstr>
      <vt:lpstr>Le projet ASINP</vt:lpstr>
      <vt:lpstr>Etude comparative  des systèmes de gestion de l’identité  de 17 pays de l’Union européenne   Contexte, objectifs et méthode</vt:lpstr>
      <vt:lpstr>L’identité</vt:lpstr>
      <vt:lpstr>Fraude à l’identité</vt:lpstr>
      <vt:lpstr>Déplacement de la fraude</vt:lpstr>
      <vt:lpstr>Dimension européenne de la fraude</vt:lpstr>
      <vt:lpstr>Le projet ASINP:  historique et contexte</vt:lpstr>
      <vt:lpstr>Le projet ASINP:  historique et contexte (suite)</vt:lpstr>
      <vt:lpstr>Le projet ASINP:  historique et contexte (suite)</vt:lpstr>
      <vt:lpstr>Etude comparative: approche par processus</vt:lpstr>
      <vt:lpstr>Approche générique architecture conceptuelle et contextuelle</vt:lpstr>
      <vt:lpstr>II. La méthode : site survey via un questionnaire  en ligne (questionnaire) </vt:lpstr>
      <vt:lpstr>II. La méthode : site survey via un questionnaire  en ligne (questionnaire) (suite)</vt:lpstr>
      <vt:lpstr>Le questionnaire: 4 sections</vt:lpstr>
      <vt:lpstr>Analyse des réponses</vt:lpstr>
      <vt:lpstr>     Analyse des réponses:  analyse de risques</vt:lpstr>
      <vt:lpstr>Analyse des réponses: table d’aversion aux risques</vt:lpstr>
      <vt:lpstr>Analyse de risques:  risque acceptable - risque inacceptable</vt:lpstr>
      <vt:lpstr>III. Structure du questionnaire </vt:lpstr>
      <vt:lpstr>Le processus de création </vt:lpstr>
      <vt:lpstr>  Schéma contextuel du processus de création </vt:lpstr>
      <vt:lpstr>Sous-processus de création:  activités, informations et des acteurs</vt:lpstr>
      <vt:lpstr>  Le processus d’enregistrement  </vt:lpstr>
      <vt:lpstr> </vt:lpstr>
      <vt:lpstr>Processus d’enregistrement des résidents nationaux</vt:lpstr>
      <vt:lpstr>Schéma conceptuel du processus d’enregistrement</vt:lpstr>
      <vt:lpstr>  </vt:lpstr>
      <vt:lpstr>Processus d’enregistrement  des résidents non nationaux </vt:lpstr>
      <vt:lpstr>Schéma conceptuel  de l’enregistrement des non-nationaux</vt:lpstr>
      <vt:lpstr>Processus de copie </vt:lpstr>
      <vt:lpstr>Processus de copie  </vt:lpstr>
      <vt:lpstr>Schéma conceptuel du processus  de copie/utilisation</vt:lpstr>
      <vt:lpstr>Slide 34</vt:lpstr>
    </vt:vector>
  </TitlesOfParts>
  <Company>FOD Binnenlandse Zaken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Grouwels</dc:creator>
  <cp:lastModifiedBy>Peter.Grouwels</cp:lastModifiedBy>
  <cp:revision>258</cp:revision>
  <dcterms:created xsi:type="dcterms:W3CDTF">2007-07-02T10:03:53Z</dcterms:created>
  <dcterms:modified xsi:type="dcterms:W3CDTF">2013-12-18T13:09:52Z</dcterms:modified>
</cp:coreProperties>
</file>