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61" r:id="rId7"/>
    <p:sldId id="262" r:id="rId8"/>
    <p:sldId id="263" r:id="rId9"/>
    <p:sldId id="264" r:id="rId10"/>
    <p:sldId id="272" r:id="rId11"/>
    <p:sldId id="265" r:id="rId12"/>
    <p:sldId id="270" r:id="rId13"/>
    <p:sldId id="269" r:id="rId14"/>
    <p:sldId id="266" r:id="rId15"/>
    <p:sldId id="273" r:id="rId16"/>
    <p:sldId id="271" r:id="rId17"/>
    <p:sldId id="267" r:id="rId18"/>
    <p:sldId id="268" r:id="rId19"/>
  </p:sldIdLst>
  <p:sldSz cx="9144000" cy="6858000" type="screen4x3"/>
  <p:notesSz cx="6797675" cy="985678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>
        <p:scale>
          <a:sx n="95" d="100"/>
          <a:sy n="95" d="100"/>
        </p:scale>
        <p:origin x="-60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5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277" y="9300203"/>
            <a:ext cx="1143654" cy="2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r>
              <a:rPr lang="nl-NL" sz="100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750" y="9300203"/>
            <a:ext cx="3474331" cy="2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01" y="9300203"/>
            <a:ext cx="1145260" cy="2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E0F6920-ADB2-4DEA-A4EF-208D916F468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41309" y="9246289"/>
            <a:ext cx="57712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3439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60413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203" y="4719080"/>
            <a:ext cx="4934418" cy="441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15566" y="9422303"/>
            <a:ext cx="1143654" cy="24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r>
              <a:rPr lang="nl-NL" sz="100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81750" y="9422303"/>
            <a:ext cx="3474331" cy="24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89855" y="9422303"/>
            <a:ext cx="1145261" cy="24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A4ED2ED6-7DF7-4014-A01C-0C9C19C6B38D}" type="slidenum">
              <a:rPr lang="nl-NL" sz="1000"/>
              <a:pPr algn="r">
                <a:defRPr/>
              </a:pPr>
              <a:t>‹N°›</a:t>
            </a:fld>
            <a:endParaRPr lang="nl-NL" sz="100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12354" y="9366803"/>
            <a:ext cx="5027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8496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8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54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2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18B4-30DF-4E31-BB0A-9E326C46940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A8925-1E7F-4D83-B546-97C4956D952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D8724-D529-4BF6-9894-040CC972A49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8CEC-E190-4B42-88A6-F7E327B41F2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88C7-7749-426A-AB34-2FF9B9F2523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1F91-C36F-40BA-9BDE-0C8AEB7C6813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D8EC9-463E-4E33-BA72-1D5D6CEFDF9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11B9-EBDC-4637-BD14-FA4618D8948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6285-1CFC-414D-986D-033CA7AF40E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F46A-16C8-43F5-A468-4797CA3CCF7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 smtClean="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D174DF2F-9F32-41E2-BC6A-5076C1F6862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3200400"/>
            <a:ext cx="6705600" cy="1600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BE" altLang="nl-BE" sz="3600" dirty="0" smtClean="0">
                <a:latin typeface="Cambria" panose="02040503050406030204" pitchFamily="18" charset="0"/>
              </a:rPr>
              <a:t>Nouveau mode de concertation avec les utilisateurs du RN</a:t>
            </a:r>
            <a:endParaRPr lang="en-US" altLang="fr-FR" sz="3600" dirty="0" smtClean="0">
              <a:latin typeface="Cambria" panose="020405030504060302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5181600"/>
            <a:ext cx="2362200" cy="457200"/>
          </a:xfrm>
        </p:spPr>
        <p:txBody>
          <a:bodyPr/>
          <a:lstStyle/>
          <a:p>
            <a:pPr algn="ctr"/>
            <a:r>
              <a:rPr lang="en-US" altLang="fr-FR" sz="1800" b="1" dirty="0" smtClean="0">
                <a:latin typeface="Cambria" panose="02040503050406030204" pitchFamily="18" charset="0"/>
                <a:ea typeface="+mj-ea"/>
                <a:cs typeface="+mj-cs"/>
              </a:rPr>
              <a:t>Christiane Rouma</a:t>
            </a:r>
            <a:r>
              <a:rPr lang="en-US" alt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solidFill>
                  <a:schemeClr val="bg1"/>
                </a:solidFill>
              </a:rPr>
              <a:t>22-10-2014</a:t>
            </a:r>
            <a:endParaRPr lang="nl-B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Comités de Concertation provinciaux du Registre national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9200" y="1905000"/>
            <a:ext cx="6858000" cy="3962400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2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11200" dirty="0" smtClean="0">
                <a:latin typeface="Cambria" panose="02040503050406030204" pitchFamily="18" charset="0"/>
              </a:rPr>
              <a:t> Composition: 	</a:t>
            </a:r>
          </a:p>
          <a:p>
            <a:pPr marL="640080" lvl="1" indent="-274320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11200" dirty="0" smtClean="0">
                <a:latin typeface="Cambria" panose="02040503050406030204" pitchFamily="18" charset="0"/>
              </a:rPr>
              <a:t>Registre national / Office des Etrangers</a:t>
            </a:r>
          </a:p>
          <a:p>
            <a:pPr marL="640080" lvl="1" indent="-274320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11200" dirty="0" smtClean="0">
                <a:latin typeface="Cambria" panose="02040503050406030204" pitchFamily="18" charset="0"/>
              </a:rPr>
              <a:t>Villes et communes</a:t>
            </a:r>
          </a:p>
          <a:p>
            <a:pPr marL="640080" lvl="1" indent="-274320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11200" dirty="0" smtClean="0">
                <a:latin typeface="Cambria" panose="02040503050406030204" pitchFamily="18" charset="0"/>
              </a:rPr>
              <a:t>Association représentative des villes et communes</a:t>
            </a:r>
          </a:p>
          <a:p>
            <a:pPr marL="328613" lvl="1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BE" altLang="fr-FR" sz="2400" dirty="0" smtClean="0">
              <a:latin typeface="Cambria" panose="02040503050406030204" pitchFamily="18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fr-BE" altLang="fr-FR" sz="2000" dirty="0" smtClean="0">
              <a:latin typeface="Cambria" pitchFamily="18" charset="0"/>
            </a:endParaRPr>
          </a:p>
        </p:txBody>
      </p:sp>
      <p:sp>
        <p:nvSpPr>
          <p:cNvPr id="14340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>
                <a:solidFill>
                  <a:srgbClr val="6B645E"/>
                </a:solidFill>
              </a:rPr>
              <a:t>22.10.2014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Comités de Concertation provinciaux du Registre national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43000" y="1828800"/>
            <a:ext cx="6858000" cy="4724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 Mission: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fr-BE" altLang="fr-FR" sz="2800" dirty="0" smtClean="0">
              <a:latin typeface="Cambria" panose="02040503050406030204" pitchFamily="18" charset="0"/>
            </a:endParaRPr>
          </a:p>
          <a:p>
            <a:pPr marL="593407" lvl="2" indent="-274320" fontAlgn="auto">
              <a:lnSpc>
                <a:spcPct val="110000"/>
              </a:lnSpc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fr-BE" altLang="fr-FR" sz="2800" b="0" dirty="0" smtClean="0">
                <a:latin typeface="Cambria" panose="02040503050406030204" pitchFamily="18" charset="0"/>
              </a:rPr>
              <a:t>Communiquer et expliciter les nouvelles réglementations et/ou instructions administratives </a:t>
            </a:r>
          </a:p>
          <a:p>
            <a:pPr marL="593407" lvl="2" indent="-274320" fontAlgn="auto">
              <a:lnSpc>
                <a:spcPct val="150000"/>
              </a:lnSpc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fr-BE" altLang="fr-FR" sz="2800" b="0" dirty="0" smtClean="0">
                <a:latin typeface="Cambria" panose="02040503050406030204" pitchFamily="18" charset="0"/>
              </a:rPr>
              <a:t>Diffuser les bonnes pratiques</a:t>
            </a:r>
          </a:p>
          <a:p>
            <a:pPr marL="593407" lvl="2" indent="-274320" fontAlgn="auto">
              <a:lnSpc>
                <a:spcPct val="150000"/>
              </a:lnSpc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fr-BE" altLang="fr-FR" sz="2800" b="0" dirty="0" smtClean="0">
                <a:latin typeface="Cambria" panose="02040503050406030204" pitchFamily="18" charset="0"/>
              </a:rPr>
              <a:t>Avis/propositions - simplifier la réglementation existante.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BE" altLang="fr-FR" dirty="0" smtClean="0">
              <a:latin typeface="Cambria" panose="02040503050406030204" pitchFamily="18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fr-BE" altLang="fr-FR" sz="2000" dirty="0" smtClean="0">
              <a:latin typeface="Cambria" pitchFamily="18" charset="0"/>
            </a:endParaRPr>
          </a:p>
        </p:txBody>
      </p:sp>
      <p:sp>
        <p:nvSpPr>
          <p:cNvPr id="14340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>
                <a:solidFill>
                  <a:srgbClr val="6B645E"/>
                </a:solidFill>
              </a:rPr>
              <a:t>22.10.2014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90800"/>
            <a:ext cx="6781800" cy="3810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 err="1" smtClean="0">
                <a:latin typeface="Cambria" panose="02040503050406030204" pitchFamily="18" charset="0"/>
              </a:rPr>
              <a:t>Fonctionnement</a:t>
            </a:r>
            <a:r>
              <a:rPr lang="nl-BE" sz="2800" dirty="0" smtClean="0">
                <a:latin typeface="Cambria" panose="02040503050406030204" pitchFamily="18" charset="0"/>
              </a:rPr>
              <a:t>:</a:t>
            </a:r>
          </a:p>
          <a:p>
            <a:pPr>
              <a:buNone/>
            </a:pPr>
            <a:endParaRPr lang="nl-BE" sz="2800" b="0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nl-BE" sz="2800" dirty="0" smtClean="0">
                <a:latin typeface="Cambria" panose="02040503050406030204" pitchFamily="18" charset="0"/>
              </a:rPr>
              <a:t>	Se </a:t>
            </a:r>
            <a:r>
              <a:rPr lang="nl-BE" sz="2800" dirty="0" err="1" smtClean="0">
                <a:latin typeface="Cambria" panose="02040503050406030204" pitchFamily="18" charset="0"/>
              </a:rPr>
              <a:t>réunit</a:t>
            </a:r>
            <a:r>
              <a:rPr lang="nl-BE" sz="2800" dirty="0" smtClean="0">
                <a:latin typeface="Cambria" panose="02040503050406030204" pitchFamily="18" charset="0"/>
              </a:rPr>
              <a:t> </a:t>
            </a:r>
            <a:r>
              <a:rPr lang="nl-BE" sz="2800" dirty="0" err="1" smtClean="0">
                <a:latin typeface="Cambria" panose="02040503050406030204" pitchFamily="18" charset="0"/>
              </a:rPr>
              <a:t>une</a:t>
            </a:r>
            <a:r>
              <a:rPr lang="nl-BE" sz="2800" dirty="0" smtClean="0">
                <a:latin typeface="Cambria" panose="02040503050406030204" pitchFamily="18" charset="0"/>
              </a:rPr>
              <a:t> </a:t>
            </a:r>
            <a:r>
              <a:rPr lang="nl-BE" sz="2800" dirty="0" err="1" smtClean="0">
                <a:latin typeface="Cambria" panose="02040503050406030204" pitchFamily="18" charset="0"/>
              </a:rPr>
              <a:t>fois</a:t>
            </a:r>
            <a:r>
              <a:rPr lang="nl-BE" sz="2800" dirty="0" smtClean="0">
                <a:latin typeface="Cambria" panose="02040503050406030204" pitchFamily="18" charset="0"/>
              </a:rPr>
              <a:t> par </a:t>
            </a:r>
            <a:r>
              <a:rPr lang="nl-BE" sz="2800" dirty="0" err="1" smtClean="0">
                <a:latin typeface="Cambria" panose="02040503050406030204" pitchFamily="18" charset="0"/>
              </a:rPr>
              <a:t>an</a:t>
            </a:r>
            <a:r>
              <a:rPr lang="nl-BE" sz="2800" dirty="0" smtClean="0">
                <a:latin typeface="Cambria" panose="02040503050406030204" pitchFamily="18" charset="0"/>
              </a:rPr>
              <a:t> </a:t>
            </a:r>
          </a:p>
          <a:p>
            <a:pPr>
              <a:buNone/>
            </a:pPr>
            <a:r>
              <a:rPr lang="nl-BE" sz="2800" dirty="0" smtClean="0">
                <a:latin typeface="Cambria" panose="02040503050406030204" pitchFamily="18" charset="0"/>
              </a:rPr>
              <a:t>	et sur </a:t>
            </a:r>
            <a:r>
              <a:rPr lang="nl-BE" sz="2800" dirty="0" err="1" smtClean="0">
                <a:latin typeface="Cambria" panose="02040503050406030204" pitchFamily="18" charset="0"/>
              </a:rPr>
              <a:t>demande</a:t>
            </a:r>
            <a:r>
              <a:rPr lang="nl-BE" sz="2800" b="0" dirty="0" smtClean="0">
                <a:latin typeface="Cambria" panose="02040503050406030204" pitchFamily="18" charset="0"/>
              </a:rPr>
              <a:t> </a:t>
            </a:r>
            <a:r>
              <a:rPr lang="nl-BE" sz="2800" b="0" dirty="0" err="1" smtClean="0">
                <a:latin typeface="Cambria" panose="02040503050406030204" pitchFamily="18" charset="0"/>
              </a:rPr>
              <a:t>d’une</a:t>
            </a:r>
            <a:r>
              <a:rPr lang="nl-BE" sz="2800" b="0" dirty="0" smtClean="0">
                <a:latin typeface="Cambria" panose="02040503050406030204" pitchFamily="18" charset="0"/>
              </a:rPr>
              <a:t> </a:t>
            </a:r>
            <a:r>
              <a:rPr lang="nl-BE" sz="2800" b="0" dirty="0" err="1" smtClean="0">
                <a:latin typeface="Cambria" panose="02040503050406030204" pitchFamily="18" charset="0"/>
              </a:rPr>
              <a:t>ou</a:t>
            </a:r>
            <a:r>
              <a:rPr lang="nl-BE" sz="2800" b="0" dirty="0" smtClean="0">
                <a:latin typeface="Cambria" panose="02040503050406030204" pitchFamily="18" charset="0"/>
              </a:rPr>
              <a:t> </a:t>
            </a:r>
            <a:r>
              <a:rPr lang="nl-BE" sz="2800" b="0" dirty="0" err="1" smtClean="0">
                <a:latin typeface="Cambria" panose="02040503050406030204" pitchFamily="18" charset="0"/>
              </a:rPr>
              <a:t>plusieurs</a:t>
            </a:r>
            <a:r>
              <a:rPr lang="nl-BE" sz="2800" b="0" dirty="0" smtClean="0">
                <a:latin typeface="Cambria" panose="02040503050406030204" pitchFamily="18" charset="0"/>
              </a:rPr>
              <a:t> </a:t>
            </a:r>
            <a:r>
              <a:rPr lang="nl-BE" sz="2800" b="0" dirty="0" err="1" smtClean="0">
                <a:latin typeface="Cambria" panose="02040503050406030204" pitchFamily="18" charset="0"/>
              </a:rPr>
              <a:t>association</a:t>
            </a:r>
            <a:r>
              <a:rPr lang="nl-BE" sz="2800" b="0" dirty="0" smtClean="0">
                <a:latin typeface="Cambria" panose="02040503050406030204" pitchFamily="18" charset="0"/>
              </a:rPr>
              <a:t> </a:t>
            </a:r>
            <a:r>
              <a:rPr lang="nl-BE" sz="2800" b="0" dirty="0" err="1" smtClean="0">
                <a:latin typeface="Cambria" panose="02040503050406030204" pitchFamily="18" charset="0"/>
              </a:rPr>
              <a:t>représentatives</a:t>
            </a:r>
            <a:r>
              <a:rPr lang="nl-BE" sz="2800" b="0" dirty="0" smtClean="0">
                <a:latin typeface="Cambria" panose="02040503050406030204" pitchFamily="18" charset="0"/>
              </a:rPr>
              <a:t> des communes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554912" cy="974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Comités de Concertation provinciaux du Registre national (suite)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Nouveau cadre réglementaire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9200" y="1828800"/>
            <a:ext cx="6629400" cy="4038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fr-BE" dirty="0" smtClean="0">
              <a:latin typeface="Cambria" panose="02040503050406030204" pitchFamily="18" charset="0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fr-BE" sz="2800" dirty="0" smtClean="0">
                <a:latin typeface="Cambria" panose="02040503050406030204" pitchFamily="18" charset="0"/>
              </a:rPr>
              <a:t>Projet d’arrêté royal en préparation: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fr-BE" sz="2800" dirty="0" smtClean="0">
              <a:latin typeface="Cambria" panose="020405030504060302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sz="2800" dirty="0" smtClean="0">
                <a:latin typeface="Cambria" panose="02040503050406030204" pitchFamily="18" charset="0"/>
              </a:rPr>
              <a:t> cadre réglementaire - nouveau mode de concertation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fr-BE" sz="2800" dirty="0" smtClean="0">
              <a:latin typeface="Cambria" panose="020405030504060302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sz="2800" dirty="0" smtClean="0">
                <a:latin typeface="Cambria" panose="02040503050406030204" pitchFamily="18" charset="0"/>
              </a:rPr>
              <a:t> abroger l’arrêté royal du 12/8/1994 </a:t>
            </a:r>
            <a:r>
              <a:rPr lang="fr-BE" altLang="fr-FR" sz="2800" b="0" dirty="0" smtClean="0">
                <a:latin typeface="Cambria" panose="02040503050406030204" pitchFamily="18" charset="0"/>
              </a:rPr>
              <a:t>instituant un Comité des utilisateurs du Registre national des personnes physiques.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fr-BE" altLang="fr-FR" sz="2000" dirty="0" smtClean="0">
              <a:latin typeface="Cambria" panose="020405030504060302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fr-BE" dirty="0"/>
          </a:p>
        </p:txBody>
      </p:sp>
      <p:sp>
        <p:nvSpPr>
          <p:cNvPr id="15364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>
                <a:solidFill>
                  <a:srgbClr val="6B645E"/>
                </a:solidFill>
              </a:rPr>
              <a:t>22.10.2014</a:t>
            </a:r>
            <a:endParaRPr lang="nl-NL" altLang="fr-FR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>
                <a:solidFill>
                  <a:srgbClr val="6B645E"/>
                </a:solidFill>
              </a:rPr>
              <a:t>22.10.2014</a:t>
            </a:r>
            <a:endParaRPr lang="nl-NL" altLang="fr-FR">
              <a:solidFill>
                <a:srgbClr val="6B645E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60400" y="2767013"/>
            <a:ext cx="7864475" cy="4090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 altLang="fr-FR" dirty="0"/>
          </a:p>
        </p:txBody>
      </p:sp>
      <p:pic>
        <p:nvPicPr>
          <p:cNvPr id="16388" name="Picture 5" descr="103 ibz-ur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029200"/>
            <a:ext cx="914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67000" y="2971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indent="-398463" eaLnBrk="0" fontAlgn="auto" hangingPunct="0">
              <a:spcAft>
                <a:spcPts val="0"/>
              </a:spcAft>
              <a:buSzPct val="81000"/>
              <a:buBlip>
                <a:blip r:embed="rId4"/>
              </a:buBlip>
              <a:defRPr/>
            </a:pPr>
            <a:r>
              <a:rPr lang="nl-BE" altLang="fr-FR" sz="4800" b="1" dirty="0" err="1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rPr>
              <a:t>Questions</a:t>
            </a:r>
            <a:r>
              <a:rPr lang="nl-BE" altLang="fr-FR" sz="4800" b="1" dirty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Le comité des utilisateurs du Registre national </a:t>
            </a:r>
            <a:r>
              <a:rPr lang="fr-BE" altLang="fr-FR" sz="2800" dirty="0" smtClean="0">
                <a:solidFill>
                  <a:schemeClr val="bg1"/>
                </a:solidFill>
                <a:latin typeface="+mn-lt"/>
              </a:rPr>
              <a:t>– Situation actuelle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9200" y="1828800"/>
            <a:ext cx="6705600" cy="46450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BE" altLang="fr-FR" b="0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dirty="0" smtClean="0">
                <a:latin typeface="Cambria" panose="02040503050406030204" pitchFamily="18" charset="0"/>
              </a:rPr>
              <a:t>Un cadre réglementaire qui date de 20 ans</a:t>
            </a:r>
            <a:r>
              <a:rPr lang="fr-BE" altLang="fr-FR" b="0" dirty="0" smtClean="0">
                <a:latin typeface="Cambria" panose="02040503050406030204" pitchFamily="18" charset="0"/>
              </a:rPr>
              <a:t>: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fr-BE" altLang="fr-FR" b="0" dirty="0" smtClean="0">
                <a:latin typeface="Cambria" panose="02040503050406030204" pitchFamily="18" charset="0"/>
              </a:rPr>
              <a:t>	arrêté royal du 12/8/1994 instituant un Comité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fr-BE" altLang="fr-FR" b="0" dirty="0" smtClean="0">
                <a:latin typeface="Cambria" panose="02040503050406030204" pitchFamily="18" charset="0"/>
              </a:rPr>
              <a:t>	des utilisateurs du Registre national des personnes physiques.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BE" altLang="fr-FR" b="0" dirty="0" smtClean="0">
              <a:latin typeface="Cambria" panose="020405030504060302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dirty="0" smtClean="0">
                <a:latin typeface="Cambria" panose="02040503050406030204" pitchFamily="18" charset="0"/>
              </a:rPr>
              <a:t>Règle la composition, les compétences, le fonctionnement et les indemnités perçues par les experts ne relevant d’aucun service Public</a:t>
            </a:r>
            <a:r>
              <a:rPr lang="fr-BE" altLang="fr-FR" dirty="0" smtClean="0"/>
              <a:t>.</a:t>
            </a:r>
          </a:p>
        </p:txBody>
      </p:sp>
      <p:sp>
        <p:nvSpPr>
          <p:cNvPr id="9220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>
                <a:solidFill>
                  <a:srgbClr val="6B645E"/>
                </a:solidFill>
              </a:rPr>
              <a:t>22.10.2014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Le modèle de concertation actuel doit être repensé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315200" cy="533400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FontTx/>
              <a:buNone/>
              <a:defRPr/>
            </a:pPr>
            <a:r>
              <a:rPr lang="fr-BE" dirty="0" smtClean="0">
                <a:latin typeface="Cambria" panose="02040503050406030204" pitchFamily="18" charset="0"/>
              </a:rPr>
              <a:t>Le comité des utilisateurs est un organe qui, dans sa conception et dans son fonctionnement actuels: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Tx/>
              <a:buNone/>
              <a:defRPr/>
            </a:pPr>
            <a:r>
              <a:rPr lang="fr-BE" dirty="0" smtClean="0">
                <a:latin typeface="Cambria" panose="02040503050406030204" pitchFamily="18" charset="0"/>
              </a:rPr>
              <a:t> </a:t>
            </a: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dirty="0" smtClean="0">
                <a:latin typeface="Cambria" panose="02040503050406030204" pitchFamily="18" charset="0"/>
              </a:rPr>
              <a:t> ne répond pas au besoin </a:t>
            </a:r>
            <a:r>
              <a:rPr lang="fr-BE" b="0" dirty="0" smtClean="0">
                <a:latin typeface="Cambria" panose="02040503050406030204" pitchFamily="18" charset="0"/>
              </a:rPr>
              <a:t>d’une organisation qui se veut </a:t>
            </a:r>
            <a:r>
              <a:rPr lang="fr-BE" dirty="0" smtClean="0">
                <a:latin typeface="Cambria" panose="02040503050406030204" pitchFamily="18" charset="0"/>
              </a:rPr>
              <a:t>100% orientée clients;</a:t>
            </a: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b="0" dirty="0" smtClean="0">
                <a:latin typeface="Cambria" panose="02040503050406030204" pitchFamily="18" charset="0"/>
              </a:rPr>
              <a:t> est</a:t>
            </a:r>
            <a:r>
              <a:rPr lang="fr-BE" dirty="0" smtClean="0">
                <a:latin typeface="Cambria" panose="02040503050406030204" pitchFamily="18" charset="0"/>
              </a:rPr>
              <a:t> insuffisamment interactif;</a:t>
            </a: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fr-BE" dirty="0" smtClean="0">
              <a:latin typeface="Cambria" panose="02040503050406030204" pitchFamily="18" charset="0"/>
            </a:endParaRP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b="0" dirty="0" smtClean="0">
                <a:latin typeface="Cambria" panose="02040503050406030204" pitchFamily="18" charset="0"/>
              </a:rPr>
              <a:t> n’est</a:t>
            </a:r>
            <a:r>
              <a:rPr lang="fr-BE" dirty="0" smtClean="0">
                <a:latin typeface="Cambria" panose="02040503050406030204" pitchFamily="18" charset="0"/>
              </a:rPr>
              <a:t> pas une réelle plateforme de concertation et d’échanges d’idées </a:t>
            </a:r>
            <a:r>
              <a:rPr lang="fr-BE" b="0" dirty="0" smtClean="0">
                <a:latin typeface="Cambria" panose="02040503050406030204" pitchFamily="18" charset="0"/>
              </a:rPr>
              <a:t>innovantes</a:t>
            </a:r>
            <a:r>
              <a:rPr lang="fr-BE" dirty="0" smtClean="0">
                <a:latin typeface="Cambria" panose="02040503050406030204" pitchFamily="18" charset="0"/>
              </a:rPr>
              <a:t>;</a:t>
            </a: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fr-BE" dirty="0" smtClean="0">
              <a:latin typeface="Cambria" panose="02040503050406030204" pitchFamily="18" charset="0"/>
            </a:endParaRP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smtClean="0">
                <a:latin typeface="Cambria" panose="02040503050406030204" pitchFamily="18" charset="0"/>
              </a:rPr>
              <a:t> ne </a:t>
            </a:r>
            <a:r>
              <a:rPr lang="fr-BE" dirty="0" smtClean="0">
                <a:latin typeface="Cambria" panose="02040503050406030204" pitchFamily="18" charset="0"/>
              </a:rPr>
              <a:t>permet pas de dégager les attentes prioritaires des utilisateurs.</a:t>
            </a:r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>
                <a:solidFill>
                  <a:srgbClr val="6B645E"/>
                </a:solidFill>
              </a:rPr>
              <a:t>22.10.2014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437437" cy="1130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Nouvelle approche proposée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7010400" cy="5029200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altLang="fr-FR" dirty="0" smtClean="0">
                <a:latin typeface="Cambria" panose="02040503050406030204" pitchFamily="18" charset="0"/>
              </a:rPr>
              <a:t>3 </a:t>
            </a:r>
            <a:r>
              <a:rPr lang="fr-BE" altLang="fr-FR" dirty="0">
                <a:latin typeface="Cambria" panose="02040503050406030204" pitchFamily="18" charset="0"/>
              </a:rPr>
              <a:t>plateformes de concertation multilatérale </a:t>
            </a:r>
            <a:r>
              <a:rPr lang="fr-BE" altLang="fr-FR" dirty="0" smtClean="0">
                <a:latin typeface="Cambria" panose="02040503050406030204" pitchFamily="18" charset="0"/>
              </a:rPr>
              <a:t> avec des objectifs </a:t>
            </a:r>
            <a:r>
              <a:rPr lang="fr-BE" altLang="fr-FR" dirty="0">
                <a:latin typeface="Cambria" panose="02040503050406030204" pitchFamily="18" charset="0"/>
              </a:rPr>
              <a:t>et missions </a:t>
            </a:r>
            <a:r>
              <a:rPr lang="fr-BE" altLang="fr-FR" dirty="0" smtClean="0">
                <a:latin typeface="Cambria" panose="02040503050406030204" pitchFamily="18" charset="0"/>
              </a:rPr>
              <a:t>spécifiques: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endParaRPr lang="fr-BE" altLang="fr-FR" dirty="0">
              <a:latin typeface="Cambria" panose="02040503050406030204" pitchFamily="18" charset="0"/>
            </a:endParaRP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BE" altLang="fr-FR" dirty="0" smtClean="0">
                <a:latin typeface="Cambria" panose="02040503050406030204" pitchFamily="18" charset="0"/>
              </a:rPr>
              <a:t>Un Comité de </a:t>
            </a:r>
            <a:r>
              <a:rPr lang="fr-BE" altLang="fr-FR" dirty="0">
                <a:latin typeface="Cambria" panose="02040503050406030204" pitchFamily="18" charset="0"/>
              </a:rPr>
              <a:t>C</a:t>
            </a:r>
            <a:r>
              <a:rPr lang="fr-BE" altLang="fr-FR" dirty="0" smtClean="0">
                <a:latin typeface="Cambria" panose="02040503050406030204" pitchFamily="18" charset="0"/>
              </a:rPr>
              <a:t>oncertation restreint des utilisateurs</a:t>
            </a: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fr-BE" altLang="fr-FR" dirty="0" smtClean="0">
              <a:latin typeface="Cambria" panose="02040503050406030204" pitchFamily="18" charset="0"/>
            </a:endParaRP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BE" altLang="fr-FR" dirty="0" smtClean="0">
                <a:latin typeface="Cambria" panose="02040503050406030204" pitchFamily="18" charset="0"/>
              </a:rPr>
              <a:t>Un Comité </a:t>
            </a:r>
            <a:r>
              <a:rPr lang="fr-BE" altLang="fr-FR" dirty="0">
                <a:latin typeface="Cambria" panose="02040503050406030204" pitchFamily="18" charset="0"/>
              </a:rPr>
              <a:t>des partenaires du Registre </a:t>
            </a:r>
            <a:r>
              <a:rPr lang="fr-BE" altLang="fr-FR" dirty="0" smtClean="0">
                <a:latin typeface="Cambria" panose="02040503050406030204" pitchFamily="18" charset="0"/>
              </a:rPr>
              <a:t>national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BE" altLang="fr-FR" b="0" dirty="0" smtClean="0">
                <a:latin typeface="Cambria" panose="02040503050406030204" pitchFamily="18" charset="0"/>
                <a:sym typeface="Wingdings" panose="05000000000000000000" pitchFamily="2" charset="2"/>
              </a:rPr>
              <a:t>	 </a:t>
            </a:r>
            <a:r>
              <a:rPr lang="fr-BE" altLang="fr-FR" b="0" dirty="0">
                <a:latin typeface="Cambria" panose="02040503050406030204" pitchFamily="18" charset="0"/>
              </a:rPr>
              <a:t>groupes de travail </a:t>
            </a:r>
            <a:r>
              <a:rPr lang="fr-BE" altLang="fr-FR" b="0" dirty="0" smtClean="0">
                <a:latin typeface="Cambria" panose="02040503050406030204" pitchFamily="18" charset="0"/>
              </a:rPr>
              <a:t>permanents </a:t>
            </a: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fr-BE" altLang="fr-FR" b="0" dirty="0" smtClean="0">
              <a:latin typeface="Cambria" panose="02040503050406030204" pitchFamily="18" charset="0"/>
            </a:endParaRP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BE" altLang="fr-FR" dirty="0" smtClean="0">
                <a:latin typeface="Cambria" panose="02040503050406030204" pitchFamily="18" charset="0"/>
              </a:rPr>
              <a:t>Des Comités de Concertation provinciaux</a:t>
            </a: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>
                <a:solidFill>
                  <a:srgbClr val="6B645E"/>
                </a:solidFill>
              </a:rPr>
              <a:t>22.10.2014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Comité de Concertation restreint des utilisateurs 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43000" y="1600200"/>
            <a:ext cx="6858000" cy="434340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 Composition: 	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Registre national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Communautés et Régions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Organismes (transactions – mutations)</a:t>
            </a:r>
          </a:p>
          <a:p>
            <a:pPr marL="640080" lvl="1" indent="-27432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fr-BE" altLang="fr-FR" sz="2800" dirty="0" smtClean="0">
              <a:latin typeface="Cambria" panose="02040503050406030204" pitchFamily="18" charset="0"/>
            </a:endParaRPr>
          </a:p>
          <a:p>
            <a:pPr marL="274320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 Mission:</a:t>
            </a:r>
          </a:p>
          <a:p>
            <a:pPr marL="640080" lvl="1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Opportunités et projets d’améliorations des services et produits RN</a:t>
            </a:r>
            <a:endParaRPr lang="fr-BE" altLang="fr-FR" sz="3600" dirty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>
                <a:solidFill>
                  <a:srgbClr val="6B645E"/>
                </a:solidFill>
              </a:rPr>
              <a:t>22.10.2014</a:t>
            </a:r>
            <a:endParaRPr lang="nl-NL" altLang="fr-FR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143000" y="2057400"/>
            <a:ext cx="6781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b="0" dirty="0" smtClean="0"/>
              <a:t> </a:t>
            </a:r>
            <a:r>
              <a:rPr lang="nl-BE" altLang="fr-FR" sz="2800" dirty="0" err="1">
                <a:latin typeface="Cambria" panose="02040503050406030204" pitchFamily="18" charset="0"/>
              </a:rPr>
              <a:t>F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onctionnement</a:t>
            </a:r>
            <a:r>
              <a:rPr lang="nl-BE" altLang="fr-FR" sz="2800" dirty="0" smtClean="0">
                <a:latin typeface="Cambria" panose="02040503050406030204" pitchFamily="18" charset="0"/>
              </a:rPr>
              <a:t>:</a:t>
            </a:r>
          </a:p>
          <a:p>
            <a:pPr marL="155575" lvl="1" indent="0">
              <a:buNone/>
            </a:pPr>
            <a:r>
              <a:rPr lang="nl-BE" b="0" dirty="0" smtClean="0"/>
              <a:t>	</a:t>
            </a:r>
          </a:p>
          <a:p>
            <a:pPr marL="155575" lvl="1" indent="0">
              <a:buNone/>
            </a:pPr>
            <a:r>
              <a:rPr lang="nl-BE" altLang="fr-FR" sz="2800" dirty="0" smtClean="0">
                <a:latin typeface="Cambria" panose="02040503050406030204" pitchFamily="18" charset="0"/>
              </a:rPr>
              <a:t>    Se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réunira</a:t>
            </a:r>
            <a:r>
              <a:rPr lang="nl-BE" altLang="fr-FR" sz="2800" dirty="0" smtClean="0">
                <a:latin typeface="Cambria" panose="02040503050406030204" pitchFamily="18" charset="0"/>
              </a:rPr>
              <a:t>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ponctuellement</a:t>
            </a:r>
            <a:r>
              <a:rPr lang="nl-BE" altLang="fr-FR" sz="2800" dirty="0" smtClean="0">
                <a:latin typeface="Cambria" panose="02040503050406030204" pitchFamily="18" charset="0"/>
              </a:rPr>
              <a:t> </a:t>
            </a:r>
          </a:p>
          <a:p>
            <a:pPr marL="155575" lvl="1" indent="0">
              <a:buNone/>
            </a:pPr>
            <a:endParaRPr lang="nl-BE" altLang="fr-FR" sz="2800" dirty="0" smtClean="0">
              <a:latin typeface="Cambria" panose="02040503050406030204" pitchFamily="18" charset="0"/>
            </a:endParaRPr>
          </a:p>
          <a:p>
            <a:pPr marL="1376362" lvl="3" indent="0">
              <a:buFont typeface="Wingdings" pitchFamily="2" charset="2"/>
              <a:buChar char="§"/>
            </a:pPr>
            <a:r>
              <a:rPr lang="nl-BE" altLang="fr-FR" sz="2800" dirty="0" smtClean="0">
                <a:latin typeface="Cambria" panose="02040503050406030204" pitchFamily="18" charset="0"/>
              </a:rPr>
              <a:t> soit à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l’initiative</a:t>
            </a:r>
            <a:r>
              <a:rPr lang="nl-BE" altLang="fr-FR" sz="2800" dirty="0" smtClean="0">
                <a:latin typeface="Cambria" panose="02040503050406030204" pitchFamily="18" charset="0"/>
              </a:rPr>
              <a:t> du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Président</a:t>
            </a:r>
            <a:r>
              <a:rPr lang="nl-BE" altLang="fr-FR" sz="2800" dirty="0" smtClean="0">
                <a:latin typeface="Cambria" panose="02040503050406030204" pitchFamily="18" charset="0"/>
              </a:rPr>
              <a:t>, </a:t>
            </a:r>
          </a:p>
          <a:p>
            <a:pPr marL="1376362" lvl="3" indent="0">
              <a:buFont typeface="Wingdings" pitchFamily="2" charset="2"/>
              <a:buChar char="§"/>
            </a:pPr>
            <a:r>
              <a:rPr lang="nl-BE" altLang="fr-FR" sz="2800" dirty="0" smtClean="0">
                <a:latin typeface="Cambria" panose="02040503050406030204" pitchFamily="18" charset="0"/>
              </a:rPr>
              <a:t> soit à la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demande</a:t>
            </a:r>
            <a:r>
              <a:rPr lang="nl-BE" altLang="fr-FR" sz="2800" dirty="0" smtClean="0">
                <a:latin typeface="Cambria" panose="02040503050406030204" pitchFamily="18" charset="0"/>
              </a:rPr>
              <a:t>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d’au</a:t>
            </a:r>
            <a:r>
              <a:rPr lang="nl-BE" altLang="fr-FR" sz="2800" dirty="0" smtClean="0">
                <a:latin typeface="Cambria" panose="02040503050406030204" pitchFamily="18" charset="0"/>
              </a:rPr>
              <a:t>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moins</a:t>
            </a:r>
            <a:r>
              <a:rPr lang="nl-BE" altLang="fr-FR" sz="2800" dirty="0" smtClean="0">
                <a:latin typeface="Cambria" panose="02040503050406030204" pitchFamily="18" charset="0"/>
              </a:rPr>
              <a:t> 3 </a:t>
            </a:r>
          </a:p>
          <a:p>
            <a:pPr marL="1376362" lvl="3" indent="0">
              <a:buNone/>
            </a:pPr>
            <a:r>
              <a:rPr lang="nl-BE" altLang="fr-FR" sz="2800" dirty="0" smtClean="0">
                <a:latin typeface="Cambria" panose="02040503050406030204" pitchFamily="18" charset="0"/>
              </a:rPr>
              <a:t>   de </a:t>
            </a:r>
            <a:r>
              <a:rPr lang="nl-BE" altLang="fr-FR" sz="2800" dirty="0" err="1" smtClean="0">
                <a:latin typeface="Cambria" panose="02040503050406030204" pitchFamily="18" charset="0"/>
              </a:rPr>
              <a:t>ses</a:t>
            </a:r>
            <a:r>
              <a:rPr lang="nl-BE" altLang="fr-FR" sz="2800" dirty="0" smtClean="0">
                <a:latin typeface="Cambria" panose="02040503050406030204" pitchFamily="18" charset="0"/>
              </a:rPr>
              <a:t> membres.</a:t>
            </a:r>
            <a:endParaRPr lang="en-US" altLang="fr-FR" sz="2800" dirty="0">
              <a:latin typeface="Cambria" panose="020405030504060302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903288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98463" marR="0" lvl="0" indent="-398463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1000"/>
              <a:buFontTx/>
              <a:buBlip>
                <a:blip r:embed="rId3"/>
              </a:buBlip>
              <a:tabLst/>
              <a:defRPr/>
            </a:pPr>
            <a:r>
              <a:rPr kumimoji="0" lang="fr-BE" alt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Comité de Concertation restreint des utilisateurs (suite)</a:t>
            </a:r>
          </a:p>
        </p:txBody>
      </p:sp>
    </p:spTree>
    <p:extLst>
      <p:ext uri="{BB962C8B-B14F-4D97-AF65-F5344CB8AC3E}">
        <p14:creationId xmlns:p14="http://schemas.microsoft.com/office/powerpoint/2010/main" val="115413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Comité de partenaires du Registre national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7162800" cy="44196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 Composition: 	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fr-BE" altLang="fr-FR" sz="100" dirty="0" smtClean="0">
              <a:latin typeface="Cambria" panose="02040503050406030204" pitchFamily="18" charset="0"/>
            </a:endParaRP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Registre national</a:t>
            </a:r>
          </a:p>
          <a:p>
            <a:pPr marL="640080" lvl="1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Organismes intervenant dans la mise à jour du RN</a:t>
            </a:r>
          </a:p>
          <a:p>
            <a:pPr marL="640080" lvl="1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Organismes représentatifs des utilisateurs clefs</a:t>
            </a:r>
          </a:p>
          <a:p>
            <a:pPr marL="640080" lvl="1" indent="-274320" fontAlgn="auto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Instances ayant mission légale </a:t>
            </a:r>
            <a:r>
              <a:rPr lang="fr-BE" altLang="fr-FR" sz="2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protection vie privée et simplification administrative</a:t>
            </a:r>
            <a:endParaRPr lang="fr-BE" altLang="fr-FR" sz="2800" dirty="0" smtClean="0">
              <a:latin typeface="Cambria" panose="02040503050406030204" pitchFamily="18" charset="0"/>
            </a:endParaRPr>
          </a:p>
          <a:p>
            <a:pPr marL="328613" lvl="1" indent="0" fontAlgn="auto">
              <a:spcAft>
                <a:spcPts val="0"/>
              </a:spcAft>
              <a:buFontTx/>
              <a:buNone/>
              <a:defRPr/>
            </a:pPr>
            <a:endParaRPr lang="fr-BE" altLang="fr-FR" sz="2800" dirty="0" smtClean="0">
              <a:latin typeface="Cambria" panose="02040503050406030204" pitchFamily="18" charset="0"/>
            </a:endParaRPr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>
                <a:solidFill>
                  <a:srgbClr val="6B645E"/>
                </a:solidFill>
              </a:rPr>
              <a:t>22.10.2014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20000" cy="1431925"/>
          </a:xfrm>
        </p:spPr>
        <p:txBody>
          <a:bodyPr/>
          <a:lstStyle/>
          <a:p>
            <a:r>
              <a:rPr lang="fr-BE" altLang="fr-FR" sz="2800" dirty="0">
                <a:latin typeface="Cambria" panose="02040503050406030204" pitchFamily="18" charset="0"/>
              </a:rPr>
              <a:t>Comité de partenaires du Registre </a:t>
            </a:r>
            <a:r>
              <a:rPr lang="fr-BE" altLang="fr-FR" sz="2800" dirty="0" smtClean="0">
                <a:latin typeface="Cambria" panose="02040503050406030204" pitchFamily="18" charset="0"/>
              </a:rPr>
              <a:t>national (suite)</a:t>
            </a:r>
            <a:endParaRPr lang="nl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934200" cy="4114800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smtClean="0">
                <a:latin typeface="Cambria" panose="02040503050406030204" pitchFamily="18" charset="0"/>
              </a:rPr>
              <a:t> Mission: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fr-BE" sz="2800" dirty="0" smtClean="0">
                <a:latin typeface="Cambria" panose="02040503050406030204" pitchFamily="18" charset="0"/>
              </a:rPr>
              <a:t>Orientations stratégiques à long terme RN</a:t>
            </a:r>
            <a:endParaRPr lang="fr-BE" altLang="fr-FR" sz="2800" dirty="0" smtClean="0">
              <a:latin typeface="Cambria" panose="02040503050406030204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BE" altLang="fr-FR" sz="2800" dirty="0" smtClean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 Fonctionnement 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BE" altLang="fr-FR" sz="2800" b="0" dirty="0" smtClean="0">
                <a:latin typeface="Cambria" pitchFamily="18" charset="0"/>
              </a:rPr>
              <a:t>     Réunion </a:t>
            </a:r>
            <a:r>
              <a:rPr lang="fr-BE" altLang="fr-FR" sz="2800" b="0" dirty="0">
                <a:latin typeface="Cambria" pitchFamily="18" charset="0"/>
              </a:rPr>
              <a:t>2 fois par an </a:t>
            </a:r>
            <a:endParaRPr lang="fr-BE" altLang="fr-FR" sz="2800" b="0" dirty="0" smtClean="0">
              <a:latin typeface="Cambria" pitchFamily="18" charset="0"/>
            </a:endParaRPr>
          </a:p>
          <a:p>
            <a:pPr marL="1376362" lvl="3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600" b="0" dirty="0" smtClean="0">
                <a:latin typeface="Cambria" pitchFamily="18" charset="0"/>
              </a:rPr>
              <a:t>	à l’initiative du Président </a:t>
            </a:r>
          </a:p>
          <a:p>
            <a:pPr marL="1376362" lvl="3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600" b="0" dirty="0" smtClean="0">
                <a:latin typeface="Cambria" pitchFamily="18" charset="0"/>
              </a:rPr>
              <a:t>	ou </a:t>
            </a:r>
            <a:r>
              <a:rPr lang="fr-BE" altLang="fr-FR" sz="2600" b="0" dirty="0">
                <a:latin typeface="Cambria" pitchFamily="18" charset="0"/>
              </a:rPr>
              <a:t>à la demande d’au moins la </a:t>
            </a:r>
            <a:r>
              <a:rPr lang="fr-BE" altLang="fr-FR" sz="2600" b="0" dirty="0" smtClean="0">
                <a:latin typeface="Cambria" pitchFamily="18" charset="0"/>
              </a:rPr>
              <a:t>moitié de </a:t>
            </a:r>
            <a:r>
              <a:rPr lang="fr-BE" altLang="fr-FR" sz="2600" b="0" dirty="0">
                <a:latin typeface="Cambria" pitchFamily="18" charset="0"/>
              </a:rPr>
              <a:t>ses </a:t>
            </a:r>
            <a:r>
              <a:rPr lang="fr-BE" altLang="fr-FR" sz="2600" b="0" dirty="0" smtClean="0">
                <a:latin typeface="Cambria" pitchFamily="18" charset="0"/>
              </a:rPr>
              <a:t>membres</a:t>
            </a:r>
          </a:p>
          <a:p>
            <a:pPr marL="1376362" lvl="3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BE" altLang="fr-FR" sz="2800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BE" altLang="fr-FR" sz="2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		 =&gt; Groupes de travail</a:t>
            </a:r>
            <a:r>
              <a:rPr lang="fr-BE" altLang="fr-FR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	</a:t>
            </a:r>
            <a:endParaRPr lang="fr-BE" altLang="fr-FR" sz="2400" b="0" dirty="0" smtClean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8580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BE" altLang="fr-FR" sz="2800" b="0" dirty="0">
                <a:latin typeface="Cambria" pitchFamily="18" charset="0"/>
              </a:rPr>
              <a:t>Des </a:t>
            </a:r>
            <a:r>
              <a:rPr lang="fr-BE" altLang="fr-FR" sz="2800" dirty="0">
                <a:latin typeface="Cambria" pitchFamily="18" charset="0"/>
              </a:rPr>
              <a:t>groupes de travail permanents </a:t>
            </a:r>
            <a:r>
              <a:rPr lang="fr-BE" altLang="fr-FR" sz="2800" dirty="0" smtClean="0">
                <a:latin typeface="Cambria" pitchFamily="18" charset="0"/>
              </a:rPr>
              <a:t>ou des groupes projets </a:t>
            </a:r>
            <a:r>
              <a:rPr lang="fr-BE" altLang="fr-FR" sz="2800" b="0" dirty="0" smtClean="0">
                <a:latin typeface="Cambria" pitchFamily="18" charset="0"/>
              </a:rPr>
              <a:t>tous deux </a:t>
            </a:r>
            <a:r>
              <a:rPr lang="fr-BE" altLang="fr-FR" sz="2800" dirty="0" smtClean="0">
                <a:latin typeface="Cambria" pitchFamily="18" charset="0"/>
              </a:rPr>
              <a:t>pilotés par des </a:t>
            </a:r>
            <a:r>
              <a:rPr lang="fr-BE" altLang="fr-FR" sz="2800" dirty="0">
                <a:latin typeface="Cambria" pitchFamily="18" charset="0"/>
              </a:rPr>
              <a:t>fonctionnaires du </a:t>
            </a:r>
            <a:r>
              <a:rPr lang="fr-BE" altLang="fr-FR" sz="2800" dirty="0" smtClean="0">
                <a:latin typeface="Cambria" pitchFamily="18" charset="0"/>
              </a:rPr>
              <a:t>RN ou par un représentant des partenaires </a:t>
            </a:r>
            <a:r>
              <a:rPr lang="fr-BE" altLang="fr-FR" sz="2800" b="0" dirty="0" smtClean="0">
                <a:latin typeface="Cambria" pitchFamily="18" charset="0"/>
              </a:rPr>
              <a:t>sur base volontaire</a:t>
            </a:r>
          </a:p>
          <a:p>
            <a:pPr>
              <a:buFont typeface="Wingdings" pitchFamily="2" charset="2"/>
              <a:buChar char="§"/>
            </a:pPr>
            <a:endParaRPr lang="fr-BE" altLang="fr-FR" sz="2800" b="0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BE" sz="2800" b="0" dirty="0" smtClean="0">
                <a:latin typeface="Cambria" pitchFamily="18" charset="0"/>
              </a:rPr>
              <a:t>Le </a:t>
            </a:r>
            <a:r>
              <a:rPr lang="fr-BE" sz="2800" b="0" dirty="0">
                <a:latin typeface="Cambria" pitchFamily="18" charset="0"/>
              </a:rPr>
              <a:t>Comité établit un </a:t>
            </a:r>
            <a:r>
              <a:rPr lang="fr-BE" sz="2800" dirty="0">
                <a:latin typeface="Cambria" pitchFamily="18" charset="0"/>
              </a:rPr>
              <a:t>rapport annuel </a:t>
            </a:r>
            <a:r>
              <a:rPr lang="fr-BE" sz="2800" b="0" dirty="0" smtClean="0">
                <a:latin typeface="Cambria" pitchFamily="18" charset="0"/>
              </a:rPr>
              <a:t>reprenant les travaux des différents groupes et joint la </a:t>
            </a:r>
            <a:r>
              <a:rPr lang="fr-BE" sz="2800" dirty="0">
                <a:latin typeface="Cambria" pitchFamily="18" charset="0"/>
              </a:rPr>
              <a:t>liste des nouveaux projets à </a:t>
            </a:r>
            <a:r>
              <a:rPr lang="fr-BE" sz="2800" dirty="0" smtClean="0">
                <a:latin typeface="Cambria" pitchFamily="18" charset="0"/>
              </a:rPr>
              <a:t>réaliser</a:t>
            </a:r>
            <a:r>
              <a:rPr lang="fr-BE" sz="2800" b="0" dirty="0" smtClean="0">
                <a:latin typeface="Cambria" pitchFamily="18" charset="0"/>
              </a:rPr>
              <a:t> l’année suivante</a:t>
            </a:r>
            <a:endParaRPr lang="nl-BE" sz="2800" dirty="0"/>
          </a:p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20000" cy="1431925"/>
          </a:xfrm>
        </p:spPr>
        <p:txBody>
          <a:bodyPr/>
          <a:lstStyle/>
          <a:p>
            <a:r>
              <a:rPr lang="fr-BE" altLang="fr-FR" sz="2800" dirty="0">
                <a:latin typeface="Cambria" panose="02040503050406030204" pitchFamily="18" charset="0"/>
              </a:rPr>
              <a:t>Comité de partenaires du Registre </a:t>
            </a:r>
            <a:r>
              <a:rPr lang="fr-BE" altLang="fr-FR" sz="2800" dirty="0" smtClean="0">
                <a:latin typeface="Cambria" panose="02040503050406030204" pitchFamily="18" charset="0"/>
              </a:rPr>
              <a:t>national: Groupes de travail</a:t>
            </a:r>
            <a:endParaRPr lang="nl-BE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79" ma:contentTypeDescription="" ma:contentTypeScope="" ma:versionID="a3696f33bb24333a389d06ca28c542eb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70761c5bc98dde63156568c477449ce7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1:mot-cle" minOccurs="0"/>
                <xsd:element ref="ns1:sleutelwoord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  <xsd:element name="mot-cle" ma:index="17" nillable="true" ma:displayName="mot-cle" ma:description="introduisez ici un ou plusieurs mot-clés si nécessaire" ma:internalName="mot_x002d_c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rière"/>
                  </xsd:restriction>
                </xsd:simpleType>
              </xsd:element>
            </xsd:sequence>
          </xsd:extension>
        </xsd:complexContent>
      </xsd:complexType>
    </xsd:element>
    <xsd:element name="sleutelwoord" ma:index="18" nillable="true" ma:displayName="sleutelwoord" ma:description="hier een sleutelwoord invullen als de titel of de thema van het document niet voldoend duidelijk is" ma:internalName="sleutelwoo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electi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5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6" ma:displayName="Author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irectie1 xmlns="d6e05fb4-4ff7-45e7-9d0d-b9f3e278ffe2">Horizontale</Directie1>
    <Language xmlns="ff756884-51f2-4913-b8dd-ae814adc4cd8">
      <Value xmlns="ff756884-51f2-4913-b8dd-ae814adc4cd8">Nederlands</Value>
      <Value xmlns="ff756884-51f2-4913-b8dd-ae814adc4cd8">Français</Value>
    </Language>
    <sleutelwoord xmlns="d6e05fb4-4ff7-45e7-9d0d-b9f3e278ffe2"/>
    <Direction xmlns="d6e05fb4-4ff7-45e7-9d0d-b9f3e278ffe2">Horizontaux</Direction>
    <_EndDate xmlns="http://schemas.microsoft.com/sharepoint/v3/fields">2059-12-31T23:00:00+00:00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>1999-11-29T23:00:00+00:00</DocDate>
    <Theme_x0020_Niveau_x0020_2 xmlns="d6e05fb4-4ff7-45e7-9d0d-b9f3e278ffe2">Style maison</Theme_x0020_Niveau_x0020_2>
    <Thema_x0020_Niveau_x0020_21 xmlns="d6e05fb4-4ff7-45e7-9d0d-b9f3e278ffe2">Huisstijl</Thema_x0020_Niveau_x0020_21>
    <mot-cle xmlns="d6e05fb4-4ff7-45e7-9d0d-b9f3e278ffe2"/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06AFDB97-66D1-496F-ADF9-051271DA8D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C5B28D9-E629-4587-AE6D-2C5C937CD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D01B868-26CA-45B6-B067-C3CDCB51036A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d6e05fb4-4ff7-45e7-9d0d-b9f3e278ffe2"/>
    <ds:schemaRef ds:uri="http://schemas.microsoft.com/sharepoint/v3/fields"/>
    <ds:schemaRef ds:uri="ff756884-51f2-4913-b8dd-ae814adc4cd8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351</Words>
  <Application>Microsoft Office PowerPoint</Application>
  <PresentationFormat>Affichage à l'écran (4:3)</PresentationFormat>
  <Paragraphs>103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Standaardontwerp</vt:lpstr>
      <vt:lpstr>Nouveau mode de concertation avec les utilisateurs du RN</vt:lpstr>
      <vt:lpstr>Le comité des utilisateurs du Registre national – Situation actuelle</vt:lpstr>
      <vt:lpstr>Le modèle de concertation actuel doit être repensé</vt:lpstr>
      <vt:lpstr>Nouvelle approche proposée</vt:lpstr>
      <vt:lpstr>Comité de Concertation restreint des utilisateurs </vt:lpstr>
      <vt:lpstr>Présentation PowerPoint</vt:lpstr>
      <vt:lpstr>Comité de partenaires du Registre national</vt:lpstr>
      <vt:lpstr>Comité de partenaires du Registre national (suite)</vt:lpstr>
      <vt:lpstr>Comité de partenaires du Registre national: Groupes de travail</vt:lpstr>
      <vt:lpstr>Comités de Concertation provinciaux du Registre national </vt:lpstr>
      <vt:lpstr>Comités de Concertation provinciaux du Registre national </vt:lpstr>
      <vt:lpstr>Comités de Concertation provinciaux du Registre national (suite)</vt:lpstr>
      <vt:lpstr>Nouveau cadre réglementaire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Grouwels</dc:creator>
  <cp:lastModifiedBy>annick.geeraets</cp:lastModifiedBy>
  <cp:revision>63</cp:revision>
  <cp:lastPrinted>2014-10-17T13:37:13Z</cp:lastPrinted>
  <dcterms:created xsi:type="dcterms:W3CDTF">2007-07-02T10:03:53Z</dcterms:created>
  <dcterms:modified xsi:type="dcterms:W3CDTF">2014-10-21T08:27:02Z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