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87" r:id="rId6"/>
    <p:sldId id="301" r:id="rId7"/>
    <p:sldId id="284" r:id="rId8"/>
    <p:sldId id="299" r:id="rId9"/>
    <p:sldId id="259" r:id="rId10"/>
    <p:sldId id="267" r:id="rId11"/>
    <p:sldId id="285" r:id="rId12"/>
    <p:sldId id="265" r:id="rId13"/>
    <p:sldId id="304" r:id="rId14"/>
    <p:sldId id="266" r:id="rId15"/>
    <p:sldId id="262" r:id="rId16"/>
    <p:sldId id="305" r:id="rId17"/>
    <p:sldId id="302" r:id="rId18"/>
    <p:sldId id="303" r:id="rId19"/>
    <p:sldId id="307" r:id="rId20"/>
    <p:sldId id="263" r:id="rId21"/>
    <p:sldId id="258" r:id="rId22"/>
  </p:sldIdLst>
  <p:sldSz cx="9144000" cy="6858000" type="screen4x3"/>
  <p:notesSz cx="6718300" cy="98679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2C6"/>
    <a:srgbClr val="6B645E"/>
    <a:srgbClr val="B2A9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9876" autoAdjust="0"/>
  </p:normalViewPr>
  <p:slideViewPr>
    <p:cSldViewPr>
      <p:cViewPr>
        <p:scale>
          <a:sx n="100" d="100"/>
          <a:sy n="100" d="100"/>
        </p:scale>
        <p:origin x="-1944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926" y="-84"/>
      </p:cViewPr>
      <p:guideLst>
        <p:guide orient="horz" pos="3108"/>
        <p:guide pos="21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ChangeArrowheads="1"/>
          </p:cNvSpPr>
          <p:nvPr/>
        </p:nvSpPr>
        <p:spPr bwMode="auto">
          <a:xfrm>
            <a:off x="527050" y="9310688"/>
            <a:ext cx="1130300" cy="246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nl-NL" sz="1000" dirty="0" smtClean="0"/>
              <a:t>25 september 2005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662113" y="9310688"/>
            <a:ext cx="3433762" cy="246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nl-NL"/>
              <a:t>Via Beeld &gt; Koptekst en voettekst kan je de voettekst ingeven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00638" y="9310688"/>
            <a:ext cx="1131887" cy="246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E3DBE33B-6D1B-4400-B1E1-4E9857D0DE21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24581" name="Line 9"/>
          <p:cNvSpPr>
            <a:spLocks noChangeShapeType="1"/>
          </p:cNvSpPr>
          <p:nvPr/>
        </p:nvSpPr>
        <p:spPr bwMode="auto">
          <a:xfrm>
            <a:off x="534988" y="9256713"/>
            <a:ext cx="5703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66590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876800" cy="4419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10244" name="Rectangle 1032"/>
          <p:cNvSpPr>
            <a:spLocks noChangeArrowheads="1"/>
          </p:cNvSpPr>
          <p:nvPr/>
        </p:nvSpPr>
        <p:spPr bwMode="auto">
          <a:xfrm>
            <a:off x="904875" y="9432925"/>
            <a:ext cx="1130300" cy="246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nl-NL" sz="1000" dirty="0" smtClean="0"/>
              <a:t>25 september 2005</a:t>
            </a:r>
          </a:p>
        </p:txBody>
      </p:sp>
      <p:sp>
        <p:nvSpPr>
          <p:cNvPr id="10245" name="Rectangle 1033"/>
          <p:cNvSpPr>
            <a:spLocks noChangeArrowheads="1"/>
          </p:cNvSpPr>
          <p:nvPr/>
        </p:nvSpPr>
        <p:spPr bwMode="auto">
          <a:xfrm>
            <a:off x="1662113" y="9432925"/>
            <a:ext cx="3433762" cy="246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nl-NL" sz="1000" dirty="0" smtClean="0"/>
              <a:t>Via Beeld &gt; Koptekst en voettekst kan je de voettekst ingeven</a:t>
            </a:r>
          </a:p>
        </p:txBody>
      </p:sp>
      <p:sp>
        <p:nvSpPr>
          <p:cNvPr id="34822" name="Rectangle 1034"/>
          <p:cNvSpPr>
            <a:spLocks noChangeArrowheads="1"/>
          </p:cNvSpPr>
          <p:nvPr/>
        </p:nvSpPr>
        <p:spPr bwMode="auto">
          <a:xfrm>
            <a:off x="4733925" y="9432925"/>
            <a:ext cx="11318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DFBACEC0-08AE-4387-B475-A927BF2A37F5}" type="slidenum">
              <a:rPr lang="nl-NL" altLang="nl-BE" sz="1000" smtClean="0"/>
              <a:pPr algn="r" eaLnBrk="1" hangingPunct="1">
                <a:defRPr/>
              </a:pPr>
              <a:t>‹nr.›</a:t>
            </a:fld>
            <a:endParaRPr lang="nl-NL" altLang="nl-BE" sz="1000" smtClean="0"/>
          </a:p>
        </p:txBody>
      </p:sp>
      <p:sp>
        <p:nvSpPr>
          <p:cNvPr id="21511" name="Line 1035"/>
          <p:cNvSpPr>
            <a:spLocks noChangeShapeType="1"/>
          </p:cNvSpPr>
          <p:nvPr/>
        </p:nvSpPr>
        <p:spPr bwMode="auto">
          <a:xfrm>
            <a:off x="901700" y="9377363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62453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BE" altLang="nl-B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l-B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rgbClr val="D2D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793750" y="2260600"/>
            <a:ext cx="1800225" cy="431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nl-BE" dirty="0" smtClean="0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0"/>
            <a:ext cx="9140825" cy="1462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nl-BE" dirty="0" smtClean="0"/>
          </a:p>
        </p:txBody>
      </p:sp>
      <p:pic>
        <p:nvPicPr>
          <p:cNvPr id="6" name="Picture 12" descr="logo-b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25" y="6299200"/>
            <a:ext cx="2921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3" descr="103 ibz-FRNL_POS_RGB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88" y="420688"/>
            <a:ext cx="23780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20"/>
          <p:cNvGrpSpPr>
            <a:grpSpLocks/>
          </p:cNvGrpSpPr>
          <p:nvPr userDrawn="1"/>
        </p:nvGrpSpPr>
        <p:grpSpPr bwMode="auto">
          <a:xfrm>
            <a:off x="793750" y="2692400"/>
            <a:ext cx="7626350" cy="3171825"/>
            <a:chOff x="500" y="1696"/>
            <a:chExt cx="4804" cy="1998"/>
          </a:xfrm>
        </p:grpSpPr>
        <p:sp>
          <p:nvSpPr>
            <p:cNvPr id="9" name="Rectangle 14"/>
            <p:cNvSpPr>
              <a:spLocks noChangeArrowheads="1"/>
            </p:cNvSpPr>
            <p:nvPr userDrawn="1"/>
          </p:nvSpPr>
          <p:spPr bwMode="auto">
            <a:xfrm>
              <a:off x="500" y="1696"/>
              <a:ext cx="4588" cy="216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nl-BE" dirty="0" smtClean="0"/>
            </a:p>
          </p:txBody>
        </p:sp>
        <p:sp>
          <p:nvSpPr>
            <p:cNvPr id="10" name="Rectangle 15"/>
            <p:cNvSpPr>
              <a:spLocks noChangeArrowheads="1"/>
            </p:cNvSpPr>
            <p:nvPr userDrawn="1"/>
          </p:nvSpPr>
          <p:spPr bwMode="auto">
            <a:xfrm>
              <a:off x="5088" y="1696"/>
              <a:ext cx="216" cy="1782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nl-BE" dirty="0" smtClean="0"/>
            </a:p>
          </p:txBody>
        </p:sp>
        <p:sp>
          <p:nvSpPr>
            <p:cNvPr id="11" name="Rectangle 18"/>
            <p:cNvSpPr>
              <a:spLocks noChangeArrowheads="1"/>
            </p:cNvSpPr>
            <p:nvPr userDrawn="1"/>
          </p:nvSpPr>
          <p:spPr bwMode="auto">
            <a:xfrm>
              <a:off x="716" y="3478"/>
              <a:ext cx="4588" cy="216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nl-BE" dirty="0" smtClean="0"/>
            </a:p>
          </p:txBody>
        </p:sp>
        <p:sp>
          <p:nvSpPr>
            <p:cNvPr id="12" name="Rectangle 19"/>
            <p:cNvSpPr>
              <a:spLocks noChangeArrowheads="1"/>
            </p:cNvSpPr>
            <p:nvPr userDrawn="1"/>
          </p:nvSpPr>
          <p:spPr bwMode="auto">
            <a:xfrm>
              <a:off x="500" y="1912"/>
              <a:ext cx="216" cy="1782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nl-BE" dirty="0" smtClean="0"/>
            </a:p>
          </p:txBody>
        </p:sp>
      </p:grp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38313" y="3702050"/>
            <a:ext cx="5727700" cy="990600"/>
          </a:xfrm>
        </p:spPr>
        <p:txBody>
          <a:bodyPr anchor="b"/>
          <a:lstStyle>
            <a:lvl1pPr marL="0" indent="0" algn="r">
              <a:lnSpc>
                <a:spcPts val="3500"/>
              </a:lnSpc>
              <a:buFontTx/>
              <a:buNone/>
              <a:defRPr sz="3100"/>
            </a:lvl1pPr>
          </a:lstStyle>
          <a:p>
            <a:pPr lvl="0"/>
            <a:r>
              <a:rPr lang="nl-NL" noProof="0" smtClean="0"/>
              <a:t>Klik om het opmaakprofiel van de modeltitel te bewerken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36725" y="4718050"/>
            <a:ext cx="5729288" cy="728663"/>
          </a:xfrm>
          <a:noFill/>
          <a:extLst/>
        </p:spPr>
        <p:txBody>
          <a:bodyPr/>
          <a:lstStyle>
            <a:lvl1pPr marL="0" indent="0" algn="r">
              <a:lnSpc>
                <a:spcPts val="2600"/>
              </a:lnSpc>
              <a:spcBef>
                <a:spcPct val="0"/>
              </a:spcBef>
              <a:buFontTx/>
              <a:buNone/>
              <a:defRPr sz="2200" b="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790575" y="2371725"/>
            <a:ext cx="1800225" cy="276225"/>
          </a:xfrm>
        </p:spPr>
        <p:txBody>
          <a:bodyPr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nl-BE"/>
              <a:t>22 octobre 2014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002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22 octobre 2014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A5DBE-39B4-4933-B21B-B485D077881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766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35738" y="241300"/>
            <a:ext cx="1887537" cy="57499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68363" y="241300"/>
            <a:ext cx="5514975" cy="57499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22 octobre 2014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95D50-8816-48DF-8B2E-064DF17DE1AF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226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22 octobre 2014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8E91C-7CB3-4E53-A91D-07E5458A00B9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237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22 octobre 2014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81206-EC1E-477B-B851-154D34E5D0E0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953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192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863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22 octobre 2014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1E0BE-55F8-4AB1-91E4-6502ED50B449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80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22 octobre 2014</a:t>
            </a:r>
            <a:endParaRPr lang="nl-N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F9E18-66B3-414B-BA7A-FDBA8B1DA029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7904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22 octobre 2014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F62CE-169C-4693-8D1C-59363B13A43C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771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22 octobre 2014</a:t>
            </a:r>
            <a:endParaRPr lang="nl-N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3A904-3C10-4566-8504-F6EBA40C19CF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143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22 octobre 2014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91569-1245-4F38-99F2-B782601AE759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8894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22 octobre 2014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1D7BE-6F10-4EA9-A32C-299154107038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543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762000" y="1463675"/>
            <a:ext cx="7664450" cy="5394325"/>
          </a:xfrm>
          <a:prstGeom prst="rect">
            <a:avLst/>
          </a:prstGeom>
          <a:solidFill>
            <a:srgbClr val="D2D2C6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nl-BE" dirty="0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8363" y="241300"/>
            <a:ext cx="7554912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smtClean="0"/>
              <a:t>Klik om het opmaakprofiel van de modeltitel te bewerken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876425"/>
            <a:ext cx="6781800" cy="4114800"/>
          </a:xfrm>
          <a:prstGeom prst="rect">
            <a:avLst/>
          </a:prstGeom>
          <a:solidFill>
            <a:srgbClr val="D2D2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smtClean="0"/>
              <a:t>Klik om de opmaakprofielen van de modeltekst te bewerken</a:t>
            </a:r>
          </a:p>
          <a:p>
            <a:pPr lvl="1"/>
            <a:r>
              <a:rPr lang="nl-NL" altLang="nl-BE" smtClean="0"/>
              <a:t>Tweede niveau</a:t>
            </a:r>
          </a:p>
          <a:p>
            <a:pPr lvl="2"/>
            <a:r>
              <a:rPr lang="nl-NL" altLang="nl-BE" smtClean="0"/>
              <a:t>Derde niveau</a:t>
            </a:r>
          </a:p>
          <a:p>
            <a:pPr lvl="3"/>
            <a:r>
              <a:rPr lang="nl-NL" altLang="nl-BE" smtClean="0"/>
              <a:t>Vierde niveau</a:t>
            </a:r>
          </a:p>
          <a:p>
            <a:pPr lvl="4"/>
            <a:r>
              <a:rPr lang="nl-NL" altLang="nl-BE" smtClean="0"/>
              <a:t>Vijfde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4750" y="6567488"/>
            <a:ext cx="1905000" cy="2333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6B645E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l-BE"/>
              <a:t>22 octobre 2014</a:t>
            </a: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0925" y="6530975"/>
            <a:ext cx="762000" cy="234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500" b="1">
                <a:solidFill>
                  <a:srgbClr val="6B645E"/>
                </a:solidFill>
              </a:defRPr>
            </a:lvl1pPr>
          </a:lstStyle>
          <a:p>
            <a:pPr>
              <a:defRPr/>
            </a:pPr>
            <a:fld id="{10788326-F1AE-4CD6-8C4A-0A69BE6768F9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463675"/>
            <a:ext cx="317500" cy="13033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nl-BE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</p:sldLayoutIdLst>
  <p:hf sldNum="0" hdr="0" ftr="0"/>
  <p:txStyles>
    <p:titleStyle>
      <a:lvl1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+mj-lt"/>
          <a:ea typeface="+mj-ea"/>
          <a:cs typeface="+mj-cs"/>
        </a:defRPr>
      </a:lvl1pPr>
      <a:lvl2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2pPr>
      <a:lvl3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3pPr>
      <a:lvl4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4pPr>
      <a:lvl5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5pPr>
      <a:lvl6pPr marL="8556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6pPr>
      <a:lvl7pPr marL="13128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7pPr>
      <a:lvl8pPr marL="17700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8pPr>
      <a:lvl9pPr marL="22272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9pPr>
    </p:titleStyle>
    <p:bodyStyle>
      <a:lvl1pPr marL="319088" indent="-319088" algn="l" rtl="0" eaLnBrk="0" fontAlgn="base" hangingPunct="0">
        <a:lnSpc>
          <a:spcPts val="28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300" b="1">
          <a:solidFill>
            <a:schemeClr val="tx1"/>
          </a:solidFill>
          <a:latin typeface="+mn-lt"/>
          <a:ea typeface="+mn-ea"/>
          <a:cs typeface="+mn-cs"/>
        </a:defRPr>
      </a:lvl1pPr>
      <a:lvl2pPr marL="474663" indent="-146050" algn="l" rtl="0" eaLnBrk="0" fontAlgn="base" hangingPunct="0">
        <a:lnSpc>
          <a:spcPts val="2500"/>
        </a:lnSpc>
        <a:spcBef>
          <a:spcPct val="2000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2pPr>
      <a:lvl3pPr marL="638175" indent="-147638" algn="l" rtl="0" eaLnBrk="0" fontAlgn="base" hangingPunct="0">
        <a:spcBef>
          <a:spcPct val="20000"/>
        </a:spcBef>
        <a:spcAft>
          <a:spcPct val="0"/>
        </a:spcAft>
        <a:buSzPct val="70000"/>
        <a:buChar char="•"/>
        <a:defRPr sz="2100">
          <a:solidFill>
            <a:schemeClr val="tx1"/>
          </a:solidFill>
          <a:latin typeface="+mn-lt"/>
        </a:defRPr>
      </a:lvl3pPr>
      <a:lvl4pPr marL="16954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14550" indent="-228600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5717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289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4861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433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D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400" smtClean="0">
                <a:solidFill>
                  <a:schemeClr val="bg1"/>
                </a:solidFill>
              </a:rPr>
              <a:t>22 octobre 2014</a:t>
            </a:r>
            <a:endParaRPr lang="nl-NL" altLang="nl-BE" sz="1400" smtClean="0">
              <a:solidFill>
                <a:schemeClr val="bg1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3276600"/>
            <a:ext cx="6324600" cy="1416050"/>
          </a:xfrm>
        </p:spPr>
        <p:txBody>
          <a:bodyPr/>
          <a:lstStyle/>
          <a:p>
            <a:pPr algn="ctr" eaLnBrk="1" hangingPunct="1"/>
            <a:r>
              <a:rPr lang="en-US" altLang="nl-BE" smtClean="0"/>
              <a:t>NOUVELLE STRUCTURE POUR</a:t>
            </a:r>
            <a:br>
              <a:rPr lang="en-US" altLang="nl-BE" smtClean="0"/>
            </a:br>
            <a:r>
              <a:rPr lang="en-US" altLang="nl-BE" smtClean="0"/>
              <a:t>L’ENREGISTREMENT DE L’ADRESSE</a:t>
            </a:r>
            <a:br>
              <a:rPr lang="en-US" altLang="nl-BE" smtClean="0"/>
            </a:br>
            <a:endParaRPr lang="en-US" altLang="nl-BE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D2D2C6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nl-BE" b="1" smtClean="0"/>
              <a:t>M. Ruymen</a:t>
            </a:r>
          </a:p>
          <a:p>
            <a:pPr eaLnBrk="1" hangingPunct="1"/>
            <a:endParaRPr lang="en-US" altLang="nl-B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nl-BE" smtClean="0"/>
              <a:t>Problèmes avec l’actuel mode d’enregistrement de l’adresse </a:t>
            </a:r>
            <a:r>
              <a:rPr lang="nl-BE" altLang="nl-BE" smtClean="0"/>
              <a:t>– TI020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fr-FR" sz="2200" dirty="0" smtClean="0"/>
              <a:t>Interprétation du champ d’index</a:t>
            </a:r>
          </a:p>
          <a:p>
            <a:pPr lvl="2">
              <a:defRPr/>
            </a:pPr>
            <a:r>
              <a:rPr lang="fr-FR" sz="2200" dirty="0" smtClean="0"/>
              <a:t>Exemple: Rue du Village 4/B301</a:t>
            </a:r>
          </a:p>
          <a:p>
            <a:pPr marL="490537" lvl="2" indent="0">
              <a:buFontTx/>
              <a:buNone/>
              <a:defRPr/>
            </a:pPr>
            <a:r>
              <a:rPr lang="fr-FR" sz="2200" dirty="0" smtClean="0"/>
              <a:t>	Rue du Village 4 boîte 301</a:t>
            </a:r>
          </a:p>
          <a:p>
            <a:pPr marL="490537" lvl="2" indent="0">
              <a:buFontTx/>
              <a:buNone/>
              <a:defRPr/>
            </a:pPr>
            <a:r>
              <a:rPr lang="fr-FR" sz="2200" dirty="0" smtClean="0"/>
              <a:t>	Rue du Village 4B boîte 301</a:t>
            </a:r>
          </a:p>
          <a:p>
            <a:pPr marL="490537" lvl="2" indent="0">
              <a:buFontTx/>
              <a:buNone/>
              <a:defRPr/>
            </a:pPr>
            <a:r>
              <a:rPr lang="fr-FR" sz="2200" dirty="0" smtClean="0"/>
              <a:t>	Rue du Village 4 bloc B appartement 301</a:t>
            </a:r>
          </a:p>
          <a:p>
            <a:pPr marL="900113" lvl="2" indent="0">
              <a:buFontTx/>
              <a:buNone/>
              <a:defRPr/>
            </a:pPr>
            <a:r>
              <a:rPr lang="fr-FR" sz="2200" dirty="0" smtClean="0"/>
              <a:t>	Rue du Village 4B appartement 1 au 30</a:t>
            </a:r>
            <a:r>
              <a:rPr lang="fr-FR" sz="2200" baseline="30000" dirty="0" smtClean="0"/>
              <a:t>ème </a:t>
            </a:r>
            <a:r>
              <a:rPr lang="fr-FR" sz="2200" dirty="0" smtClean="0"/>
              <a:t>étage.</a:t>
            </a:r>
          </a:p>
          <a:p>
            <a:pPr marL="490537" lvl="2" indent="0">
              <a:buFontTx/>
              <a:buNone/>
              <a:defRPr/>
            </a:pPr>
            <a:endParaRPr lang="fr-FR" sz="2200" dirty="0" smtClean="0"/>
          </a:p>
          <a:p>
            <a:pPr marL="490537" lvl="2" indent="0">
              <a:buFontTx/>
              <a:buNone/>
              <a:defRPr/>
            </a:pPr>
            <a:r>
              <a:rPr lang="fr-FR" sz="2200" dirty="0" smtClean="0"/>
              <a:t>La bonne interprétation ne peut être trouvée que par le biais du règlement communal relatif à l’attribution des numéros d’habitation et/ou d’une visite sur place</a:t>
            </a:r>
            <a:endParaRPr lang="fr-FR" sz="2200" dirty="0"/>
          </a:p>
        </p:txBody>
      </p:sp>
      <p:sp>
        <p:nvSpPr>
          <p:cNvPr id="12292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 smtClean="0">
                <a:solidFill>
                  <a:srgbClr val="6B645E"/>
                </a:solidFill>
              </a:rPr>
              <a:t>22 octobre 2014</a:t>
            </a:r>
            <a:endParaRPr lang="nl-NL" altLang="nl-BE" sz="1200" smtClean="0">
              <a:solidFill>
                <a:srgbClr val="6B64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nl-BE" smtClean="0"/>
              <a:t>Nouvelle structure  du TI020 et adaptation des fichiers traducteurs</a:t>
            </a:r>
            <a:endParaRPr lang="nl-BE" altLang="nl-BE" smtClean="0"/>
          </a:p>
        </p:txBody>
      </p:sp>
      <p:sp>
        <p:nvSpPr>
          <p:cNvPr id="1331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nl-BE" smtClean="0"/>
              <a:t>Adaptation de la structure au type d’information 020</a:t>
            </a:r>
          </a:p>
          <a:p>
            <a:pPr lvl="1"/>
            <a:r>
              <a:rPr lang="fr-FR" altLang="nl-BE" smtClean="0"/>
              <a:t>Adaptation des champs existants</a:t>
            </a:r>
          </a:p>
          <a:p>
            <a:pPr lvl="1"/>
            <a:r>
              <a:rPr lang="fr-FR" altLang="nl-BE" smtClean="0"/>
              <a:t>Ajout de nouveaux champs</a:t>
            </a:r>
          </a:p>
          <a:p>
            <a:pPr lvl="1"/>
            <a:endParaRPr lang="fr-FR" altLang="nl-BE" smtClean="0"/>
          </a:p>
          <a:p>
            <a:r>
              <a:rPr lang="fr-FR" altLang="nl-BE" smtClean="0"/>
              <a:t>Adaptation des fichiers traducteurs</a:t>
            </a:r>
          </a:p>
          <a:p>
            <a:pPr lvl="1">
              <a:buFont typeface="Arial" charset="0"/>
              <a:buChar char="•"/>
            </a:pPr>
            <a:r>
              <a:rPr lang="fr-FR" altLang="nl-BE" smtClean="0"/>
              <a:t>Ajout de nouveaux champs</a:t>
            </a:r>
          </a:p>
        </p:txBody>
      </p:sp>
      <p:sp>
        <p:nvSpPr>
          <p:cNvPr id="13316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 smtClean="0">
                <a:solidFill>
                  <a:srgbClr val="6B645E"/>
                </a:solidFill>
              </a:rPr>
              <a:t>22 octobre 2014</a:t>
            </a:r>
            <a:endParaRPr lang="nl-NL" altLang="nl-BE" sz="1200" smtClean="0">
              <a:solidFill>
                <a:srgbClr val="6B64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nl-BE" smtClean="0"/>
              <a:t>Nouvelle structure TI020</a:t>
            </a:r>
          </a:p>
        </p:txBody>
      </p:sp>
      <p:sp>
        <p:nvSpPr>
          <p:cNvPr id="3789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FR" sz="2200" dirty="0" smtClean="0"/>
              <a:t>Adaptation du champ du numéro d’habitation</a:t>
            </a:r>
          </a:p>
          <a:p>
            <a:pPr marL="0" indent="0">
              <a:buFontTx/>
              <a:buNone/>
              <a:defRPr/>
            </a:pPr>
            <a:endParaRPr lang="fr-FR" sz="2200" dirty="0" smtClean="0"/>
          </a:p>
          <a:p>
            <a:pPr lvl="1">
              <a:defRPr/>
            </a:pPr>
            <a:r>
              <a:rPr lang="fr-FR" sz="2200" dirty="0" smtClean="0"/>
              <a:t>Zone alphanumérique </a:t>
            </a:r>
            <a:r>
              <a:rPr lang="fr-FR" altLang="nl-BE" sz="2200" dirty="0"/>
              <a:t>de sorte que ledit “numéro bis” puisse également être mentionné dans la zone ‘numéro d’habitation’</a:t>
            </a:r>
          </a:p>
          <a:p>
            <a:pPr marL="328613" lvl="1" indent="0">
              <a:buFontTx/>
              <a:buNone/>
              <a:defRPr/>
            </a:pPr>
            <a:endParaRPr lang="fr-FR" sz="2200" dirty="0" smtClean="0"/>
          </a:p>
          <a:p>
            <a:pPr lvl="1">
              <a:defRPr/>
            </a:pPr>
            <a:r>
              <a:rPr lang="fr-FR" altLang="nl-BE" sz="2200" dirty="0" smtClean="0"/>
              <a:t>Extension de la zone de sorte que les numéros composés puissent également être enregistrés</a:t>
            </a:r>
          </a:p>
          <a:p>
            <a:pPr marL="0" indent="0">
              <a:buFontTx/>
              <a:buNone/>
              <a:defRPr/>
            </a:pPr>
            <a:endParaRPr lang="fr-FR" sz="2200" b="0" dirty="0" smtClean="0"/>
          </a:p>
        </p:txBody>
      </p:sp>
      <p:sp>
        <p:nvSpPr>
          <p:cNvPr id="14340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 smtClean="0">
                <a:solidFill>
                  <a:srgbClr val="6B645E"/>
                </a:solidFill>
              </a:rPr>
              <a:t>22 octobre 2014</a:t>
            </a:r>
            <a:endParaRPr lang="nl-NL" altLang="nl-BE" sz="1200" smtClean="0">
              <a:solidFill>
                <a:srgbClr val="6B64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nl-BE" smtClean="0"/>
              <a:t>Nouvelle structure TI020</a:t>
            </a:r>
          </a:p>
        </p:txBody>
      </p:sp>
      <p:sp>
        <p:nvSpPr>
          <p:cNvPr id="2355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None/>
              <a:defRPr/>
            </a:pPr>
            <a:endParaRPr lang="fr-FR" altLang="nl-BE" sz="2200" dirty="0" smtClean="0"/>
          </a:p>
          <a:p>
            <a:pPr>
              <a:defRPr/>
            </a:pPr>
            <a:r>
              <a:rPr lang="fr-FR" altLang="nl-BE" sz="2400" dirty="0" smtClean="0"/>
              <a:t>Champ d’index disparait, et création d’un champ ‘numéro de boîte’</a:t>
            </a:r>
          </a:p>
          <a:p>
            <a:pPr marL="0" indent="0">
              <a:buFontTx/>
              <a:buNone/>
              <a:defRPr/>
            </a:pPr>
            <a:endParaRPr lang="fr-FR" altLang="nl-BE" sz="2400" dirty="0" smtClean="0"/>
          </a:p>
          <a:p>
            <a:pPr>
              <a:buFontTx/>
              <a:buNone/>
              <a:defRPr/>
            </a:pPr>
            <a:r>
              <a:rPr lang="fr-FR" altLang="nl-BE" sz="2200" b="0" dirty="0" smtClean="0"/>
              <a:t>	Numéro de boîte = numéro mentionné sur la boîte aux lettres. </a:t>
            </a:r>
            <a:endParaRPr lang="fr-FR" altLang="nl-BE" dirty="0" smtClean="0"/>
          </a:p>
        </p:txBody>
      </p:sp>
      <p:sp>
        <p:nvSpPr>
          <p:cNvPr id="15364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 smtClean="0">
                <a:solidFill>
                  <a:srgbClr val="6B645E"/>
                </a:solidFill>
              </a:rPr>
              <a:t>22 octobre 2014</a:t>
            </a:r>
            <a:endParaRPr lang="nl-NL" altLang="nl-BE" sz="1200" smtClean="0">
              <a:solidFill>
                <a:srgbClr val="6B64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nl-BE" smtClean="0"/>
              <a:t>Nouvelle structure TI020</a:t>
            </a:r>
          </a:p>
        </p:txBody>
      </p:sp>
      <p:sp>
        <p:nvSpPr>
          <p:cNvPr id="2457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FR" altLang="nl-BE" dirty="0" smtClean="0"/>
              <a:t>Ajout de champs facultatifs reprenant des éléments supplémentaires</a:t>
            </a:r>
          </a:p>
          <a:p>
            <a:pPr marL="0" indent="0">
              <a:buFontTx/>
              <a:buNone/>
              <a:defRPr/>
            </a:pPr>
            <a:endParaRPr lang="fr-FR" altLang="nl-BE" dirty="0" smtClean="0"/>
          </a:p>
          <a:p>
            <a:pPr lvl="1">
              <a:defRPr/>
            </a:pPr>
            <a:r>
              <a:rPr lang="fr-FR" altLang="nl-BE" dirty="0" smtClean="0"/>
              <a:t>Bloc</a:t>
            </a:r>
          </a:p>
          <a:p>
            <a:pPr lvl="1">
              <a:defRPr/>
            </a:pPr>
            <a:r>
              <a:rPr lang="fr-FR" altLang="nl-BE" dirty="0" smtClean="0"/>
              <a:t>Etage</a:t>
            </a:r>
          </a:p>
          <a:p>
            <a:pPr lvl="1">
              <a:defRPr/>
            </a:pPr>
            <a:r>
              <a:rPr lang="fr-FR" altLang="nl-BE" dirty="0" smtClean="0"/>
              <a:t>Côté</a:t>
            </a:r>
          </a:p>
          <a:p>
            <a:pPr lvl="1">
              <a:defRPr/>
            </a:pPr>
            <a:r>
              <a:rPr lang="fr-FR" altLang="nl-BE" dirty="0" smtClean="0"/>
              <a:t>Appartement</a:t>
            </a:r>
          </a:p>
          <a:p>
            <a:pPr marL="0" indent="0">
              <a:buFontTx/>
              <a:buNone/>
              <a:defRPr/>
            </a:pPr>
            <a:endParaRPr lang="fr-FR" altLang="nl-BE" dirty="0" smtClean="0"/>
          </a:p>
          <a:p>
            <a:pPr marL="0" indent="0">
              <a:buFontTx/>
              <a:buNone/>
              <a:defRPr/>
            </a:pPr>
            <a:endParaRPr lang="fr-FR" altLang="nl-BE" dirty="0" smtClean="0"/>
          </a:p>
        </p:txBody>
      </p:sp>
      <p:sp>
        <p:nvSpPr>
          <p:cNvPr id="16388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 smtClean="0">
                <a:solidFill>
                  <a:srgbClr val="6B645E"/>
                </a:solidFill>
              </a:rPr>
              <a:t>22 octobre 2014</a:t>
            </a:r>
            <a:endParaRPr lang="nl-NL" altLang="nl-BE" sz="1200" smtClean="0">
              <a:solidFill>
                <a:srgbClr val="6B64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71625"/>
            <a:ext cx="4953000" cy="306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2D2C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nl-BE" smtClean="0"/>
              <a:t>Solutions possibles </a:t>
            </a:r>
          </a:p>
        </p:txBody>
      </p:sp>
      <p:sp>
        <p:nvSpPr>
          <p:cNvPr id="17412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 smtClean="0">
                <a:solidFill>
                  <a:srgbClr val="6B645E"/>
                </a:solidFill>
              </a:rPr>
              <a:t>22 octobre 2014</a:t>
            </a:r>
            <a:endParaRPr lang="fr-FR" altLang="nl-BE" sz="1200" smtClean="0">
              <a:solidFill>
                <a:srgbClr val="6B645E"/>
              </a:solidFill>
            </a:endParaRPr>
          </a:p>
        </p:txBody>
      </p:sp>
      <p:sp>
        <p:nvSpPr>
          <p:cNvPr id="9" name="Rectangle 118"/>
          <p:cNvSpPr/>
          <p:nvPr/>
        </p:nvSpPr>
        <p:spPr>
          <a:xfrm>
            <a:off x="5791200" y="1571625"/>
            <a:ext cx="2590800" cy="1323975"/>
          </a:xfrm>
          <a:prstGeom prst="rect">
            <a:avLst/>
          </a:prstGeom>
          <a:ln w="28575">
            <a:solidFill>
              <a:schemeClr val="tx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600" dirty="0">
                <a:latin typeface="+mj-lt"/>
              </a:rPr>
              <a:t>L’appartement n°24 à gauche au premier étage de l’entrée 10 du bâtiment numéro 360 dans la Grand-rue a le numéro de boîte 3 </a:t>
            </a:r>
          </a:p>
        </p:txBody>
      </p:sp>
      <p:grpSp>
        <p:nvGrpSpPr>
          <p:cNvPr id="17414" name="Groupe 53"/>
          <p:cNvGrpSpPr>
            <a:grpSpLocks/>
          </p:cNvGrpSpPr>
          <p:nvPr/>
        </p:nvGrpSpPr>
        <p:grpSpPr bwMode="auto">
          <a:xfrm>
            <a:off x="866775" y="4729163"/>
            <a:ext cx="3860800" cy="1828800"/>
            <a:chOff x="4713890" y="4682359"/>
            <a:chExt cx="4793582" cy="1954924"/>
          </a:xfrm>
        </p:grpSpPr>
        <p:sp>
          <p:nvSpPr>
            <p:cNvPr id="12" name="Rectangle 79"/>
            <p:cNvSpPr/>
            <p:nvPr/>
          </p:nvSpPr>
          <p:spPr>
            <a:xfrm>
              <a:off x="4713890" y="4682359"/>
              <a:ext cx="4793582" cy="19549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17445" name="ZoneTexte 80"/>
            <p:cNvSpPr txBox="1">
              <a:spLocks noChangeArrowheads="1"/>
            </p:cNvSpPr>
            <p:nvPr/>
          </p:nvSpPr>
          <p:spPr bwMode="auto">
            <a:xfrm>
              <a:off x="4869602" y="5045969"/>
              <a:ext cx="4482157" cy="888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fr-FR" altLang="nl-BE" sz="1200" b="1"/>
                <a:t>M. Paul Janssen</a:t>
              </a:r>
            </a:p>
            <a:p>
              <a:r>
                <a:rPr lang="fr-FR" altLang="nl-BE" sz="1200" b="1"/>
                <a:t>Entrée 10 - Etage 1 – Côté gauche  - Appt. 24</a:t>
              </a:r>
            </a:p>
            <a:p>
              <a:r>
                <a:rPr lang="fr-FR" altLang="nl-BE" sz="1200" b="1"/>
                <a:t>Grand-Rue 360 boîte 3</a:t>
              </a:r>
            </a:p>
            <a:p>
              <a:r>
                <a:rPr lang="fr-FR" altLang="nl-BE" sz="1200" b="1"/>
                <a:t>1000 Bruxelles</a:t>
              </a:r>
            </a:p>
          </p:txBody>
        </p:sp>
        <p:sp>
          <p:nvSpPr>
            <p:cNvPr id="14" name="Rectangle 81"/>
            <p:cNvSpPr/>
            <p:nvPr/>
          </p:nvSpPr>
          <p:spPr>
            <a:xfrm>
              <a:off x="8971348" y="4855451"/>
              <a:ext cx="309455" cy="34448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</p:grpSp>
      <p:cxnSp>
        <p:nvCxnSpPr>
          <p:cNvPr id="42" name="Straight Arrow Connector 67"/>
          <p:cNvCxnSpPr>
            <a:stCxn id="57" idx="3"/>
          </p:cNvCxnSpPr>
          <p:nvPr/>
        </p:nvCxnSpPr>
        <p:spPr>
          <a:xfrm>
            <a:off x="6786563" y="3714750"/>
            <a:ext cx="8572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68"/>
          <p:cNvCxnSpPr/>
          <p:nvPr/>
        </p:nvCxnSpPr>
        <p:spPr>
          <a:xfrm>
            <a:off x="6786563" y="4070350"/>
            <a:ext cx="8572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70"/>
          <p:cNvCxnSpPr/>
          <p:nvPr/>
        </p:nvCxnSpPr>
        <p:spPr>
          <a:xfrm>
            <a:off x="6786563" y="4784725"/>
            <a:ext cx="8572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71"/>
          <p:cNvCxnSpPr>
            <a:stCxn id="17435" idx="3"/>
          </p:cNvCxnSpPr>
          <p:nvPr/>
        </p:nvCxnSpPr>
        <p:spPr>
          <a:xfrm>
            <a:off x="8120063" y="5138738"/>
            <a:ext cx="309562" cy="63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73"/>
          <p:cNvCxnSpPr/>
          <p:nvPr/>
        </p:nvCxnSpPr>
        <p:spPr>
          <a:xfrm>
            <a:off x="7786688" y="5856288"/>
            <a:ext cx="642937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74"/>
          <p:cNvCxnSpPr/>
          <p:nvPr/>
        </p:nvCxnSpPr>
        <p:spPr>
          <a:xfrm>
            <a:off x="7786688" y="6213475"/>
            <a:ext cx="642937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1" name="TextBox 75"/>
          <p:cNvSpPr txBox="1">
            <a:spLocks noChangeArrowheads="1"/>
          </p:cNvSpPr>
          <p:nvPr/>
        </p:nvSpPr>
        <p:spPr bwMode="auto">
          <a:xfrm>
            <a:off x="7643813" y="3571875"/>
            <a:ext cx="1000125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nl-BE" sz="1200" b="1"/>
              <a:t>Grand-rue</a:t>
            </a:r>
            <a:r>
              <a:rPr lang="fr-FR" altLang="nl-BE" sz="1200"/>
              <a:t> </a:t>
            </a:r>
          </a:p>
        </p:txBody>
      </p:sp>
      <p:sp>
        <p:nvSpPr>
          <p:cNvPr id="17422" name="TextBox 76"/>
          <p:cNvSpPr txBox="1">
            <a:spLocks noChangeArrowheads="1"/>
          </p:cNvSpPr>
          <p:nvPr/>
        </p:nvSpPr>
        <p:spPr bwMode="auto">
          <a:xfrm>
            <a:off x="7643813" y="3938588"/>
            <a:ext cx="1000125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nl-BE" sz="1200" b="1"/>
              <a:t>360</a:t>
            </a:r>
          </a:p>
        </p:txBody>
      </p:sp>
      <p:sp>
        <p:nvSpPr>
          <p:cNvPr id="17423" name="TextBox 78"/>
          <p:cNvSpPr txBox="1">
            <a:spLocks noChangeArrowheads="1"/>
          </p:cNvSpPr>
          <p:nvPr/>
        </p:nvSpPr>
        <p:spPr bwMode="auto">
          <a:xfrm>
            <a:off x="7643813" y="4652963"/>
            <a:ext cx="1108075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nl-BE" sz="1200" b="1"/>
              <a:t>3</a:t>
            </a:r>
          </a:p>
        </p:txBody>
      </p:sp>
      <p:sp>
        <p:nvSpPr>
          <p:cNvPr id="17424" name="TextBox 105"/>
          <p:cNvSpPr txBox="1">
            <a:spLocks noChangeArrowheads="1"/>
          </p:cNvSpPr>
          <p:nvPr/>
        </p:nvSpPr>
        <p:spPr bwMode="auto">
          <a:xfrm>
            <a:off x="8501063" y="5010150"/>
            <a:ext cx="554037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nl-BE" sz="1200" b="1"/>
              <a:t>10</a:t>
            </a:r>
          </a:p>
        </p:txBody>
      </p:sp>
      <p:sp>
        <p:nvSpPr>
          <p:cNvPr id="17425" name="TextBox 107"/>
          <p:cNvSpPr txBox="1">
            <a:spLocks noChangeArrowheads="1"/>
          </p:cNvSpPr>
          <p:nvPr/>
        </p:nvSpPr>
        <p:spPr bwMode="auto">
          <a:xfrm>
            <a:off x="8501063" y="5724525"/>
            <a:ext cx="554037" cy="430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nl-BE" sz="1100" b="1"/>
              <a:t>gauche</a:t>
            </a:r>
          </a:p>
        </p:txBody>
      </p:sp>
      <p:sp>
        <p:nvSpPr>
          <p:cNvPr id="17426" name="TextBox 108"/>
          <p:cNvSpPr txBox="1">
            <a:spLocks noChangeArrowheads="1"/>
          </p:cNvSpPr>
          <p:nvPr/>
        </p:nvSpPr>
        <p:spPr bwMode="auto">
          <a:xfrm>
            <a:off x="8501063" y="6081713"/>
            <a:ext cx="554037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nl-BE" sz="1200" b="1"/>
              <a:t>24</a:t>
            </a:r>
          </a:p>
        </p:txBody>
      </p:sp>
      <p:cxnSp>
        <p:nvCxnSpPr>
          <p:cNvPr id="54" name="Straight Arrow Connector 71"/>
          <p:cNvCxnSpPr/>
          <p:nvPr/>
        </p:nvCxnSpPr>
        <p:spPr>
          <a:xfrm>
            <a:off x="7797800" y="5484813"/>
            <a:ext cx="642938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8" name="TextBox 105"/>
          <p:cNvSpPr txBox="1">
            <a:spLocks noChangeArrowheads="1"/>
          </p:cNvSpPr>
          <p:nvPr/>
        </p:nvSpPr>
        <p:spPr bwMode="auto">
          <a:xfrm>
            <a:off x="8512175" y="5351463"/>
            <a:ext cx="554038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nl-BE" sz="1200" b="1"/>
              <a:t>1</a:t>
            </a:r>
          </a:p>
        </p:txBody>
      </p:sp>
      <p:sp>
        <p:nvSpPr>
          <p:cNvPr id="56" name="Rectangle 52"/>
          <p:cNvSpPr/>
          <p:nvPr/>
        </p:nvSpPr>
        <p:spPr>
          <a:xfrm>
            <a:off x="4857750" y="3360738"/>
            <a:ext cx="4214813" cy="321468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57" name="TextBox 57"/>
          <p:cNvSpPr txBox="1"/>
          <p:nvPr/>
        </p:nvSpPr>
        <p:spPr>
          <a:xfrm>
            <a:off x="4953000" y="3571875"/>
            <a:ext cx="1833563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200" b="1" dirty="0"/>
              <a:t>Rue 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4953000" y="3938588"/>
            <a:ext cx="1833563" cy="2762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200" b="1" dirty="0"/>
              <a:t>Numéro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4953000" y="4652963"/>
            <a:ext cx="1833563" cy="2762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200" b="1" dirty="0"/>
              <a:t>Numéro de boîte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4953000" y="5334000"/>
            <a:ext cx="1941513" cy="2762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200" b="1" dirty="0"/>
              <a:t>Immeuble/Construction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4953000" y="5681663"/>
            <a:ext cx="1833563" cy="4619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200" b="1" dirty="0"/>
              <a:t>Informations complémentaires</a:t>
            </a:r>
          </a:p>
        </p:txBody>
      </p:sp>
      <p:sp>
        <p:nvSpPr>
          <p:cNvPr id="17435" name="TextBox 63"/>
          <p:cNvSpPr txBox="1">
            <a:spLocks noChangeArrowheads="1"/>
          </p:cNvSpPr>
          <p:nvPr/>
        </p:nvSpPr>
        <p:spPr bwMode="auto">
          <a:xfrm>
            <a:off x="7000875" y="5000625"/>
            <a:ext cx="1119188" cy="276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nl-BE" sz="1200" b="1"/>
              <a:t>entrée</a:t>
            </a:r>
          </a:p>
        </p:txBody>
      </p:sp>
      <p:sp>
        <p:nvSpPr>
          <p:cNvPr id="64" name="Rectangle 55"/>
          <p:cNvSpPr/>
          <p:nvPr/>
        </p:nvSpPr>
        <p:spPr>
          <a:xfrm>
            <a:off x="4829175" y="3071813"/>
            <a:ext cx="4243388" cy="285750"/>
          </a:xfrm>
          <a:prstGeom prst="rect">
            <a:avLst/>
          </a:prstGeom>
          <a:solidFill>
            <a:schemeClr val="tx2"/>
          </a:solidFill>
          <a:ln>
            <a:solidFill>
              <a:srgbClr val="EF26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/>
              <a:t>Champs suffisants</a:t>
            </a:r>
          </a:p>
        </p:txBody>
      </p:sp>
      <p:sp>
        <p:nvSpPr>
          <p:cNvPr id="65" name="Right Brace 56"/>
          <p:cNvSpPr/>
          <p:nvPr/>
        </p:nvSpPr>
        <p:spPr>
          <a:xfrm flipH="1">
            <a:off x="6786563" y="4857750"/>
            <a:ext cx="214312" cy="1571625"/>
          </a:xfrm>
          <a:prstGeom prst="rightBrace">
            <a:avLst>
              <a:gd name="adj1" fmla="val 5142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7438" name="TextBox 64"/>
          <p:cNvSpPr txBox="1">
            <a:spLocks noChangeArrowheads="1"/>
          </p:cNvSpPr>
          <p:nvPr/>
        </p:nvSpPr>
        <p:spPr bwMode="auto">
          <a:xfrm>
            <a:off x="7000875" y="5357813"/>
            <a:ext cx="1119188" cy="276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nl-BE" sz="1200" b="1"/>
              <a:t>étage</a:t>
            </a:r>
          </a:p>
        </p:txBody>
      </p:sp>
      <p:sp>
        <p:nvSpPr>
          <p:cNvPr id="17439" name="TextBox 65"/>
          <p:cNvSpPr txBox="1">
            <a:spLocks noChangeArrowheads="1"/>
          </p:cNvSpPr>
          <p:nvPr/>
        </p:nvSpPr>
        <p:spPr bwMode="auto">
          <a:xfrm>
            <a:off x="7000875" y="5715000"/>
            <a:ext cx="1119188" cy="276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nl-BE" sz="1200" b="1"/>
              <a:t>côté</a:t>
            </a:r>
          </a:p>
        </p:txBody>
      </p:sp>
      <p:sp>
        <p:nvSpPr>
          <p:cNvPr id="17440" name="TextBox 66"/>
          <p:cNvSpPr txBox="1">
            <a:spLocks noChangeArrowheads="1"/>
          </p:cNvSpPr>
          <p:nvPr/>
        </p:nvSpPr>
        <p:spPr bwMode="auto">
          <a:xfrm>
            <a:off x="7000875" y="6072188"/>
            <a:ext cx="1119188" cy="261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nl-BE" sz="1100" b="1"/>
              <a:t>appartement</a:t>
            </a:r>
            <a:endParaRPr lang="fr-FR" altLang="nl-BE" sz="1200" b="1"/>
          </a:p>
        </p:txBody>
      </p:sp>
      <p:sp>
        <p:nvSpPr>
          <p:cNvPr id="17441" name="Tekstvak 36"/>
          <p:cNvSpPr txBox="1">
            <a:spLocks noChangeArrowheads="1"/>
          </p:cNvSpPr>
          <p:nvPr/>
        </p:nvSpPr>
        <p:spPr bwMode="auto">
          <a:xfrm>
            <a:off x="4240213" y="1712913"/>
            <a:ext cx="609600" cy="30797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fr-FR" sz="1400"/>
              <a:t>360A</a:t>
            </a:r>
          </a:p>
        </p:txBody>
      </p:sp>
      <p:sp>
        <p:nvSpPr>
          <p:cNvPr id="38" name="Tekstvak 37"/>
          <p:cNvSpPr txBox="1"/>
          <p:nvPr/>
        </p:nvSpPr>
        <p:spPr>
          <a:xfrm rot="3137684" flipH="1">
            <a:off x="1346201" y="3757612"/>
            <a:ext cx="1524000" cy="30797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6350">
            <a:solidFill>
              <a:schemeClr val="tx1"/>
            </a:solidFill>
            <a:prstDash val="solid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nl-BE" sz="1400" b="1" dirty="0"/>
              <a:t>Grand-</a:t>
            </a:r>
            <a:r>
              <a:rPr lang="nl-BE" sz="1400" b="1" dirty="0" err="1"/>
              <a:t>Rue</a:t>
            </a:r>
            <a:endParaRPr lang="nl-BE" sz="1400" b="1" dirty="0"/>
          </a:p>
        </p:txBody>
      </p:sp>
      <p:sp>
        <p:nvSpPr>
          <p:cNvPr id="39" name="Tekstvak 38"/>
          <p:cNvSpPr txBox="1"/>
          <p:nvPr/>
        </p:nvSpPr>
        <p:spPr>
          <a:xfrm>
            <a:off x="862013" y="1482725"/>
            <a:ext cx="1905000" cy="461963"/>
          </a:xfrm>
          <a:prstGeom prst="rect">
            <a:avLst/>
          </a:prstGeom>
          <a:solidFill>
            <a:schemeClr val="accent3">
              <a:lumMod val="85000"/>
            </a:schemeClr>
          </a:solidFill>
          <a:ln w="6350" cmpd="sng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BE" sz="1200" b="1" dirty="0"/>
              <a:t>A </a:t>
            </a:r>
            <a:r>
              <a:rPr lang="nl-BE" sz="1200" b="1" dirty="0" err="1"/>
              <a:t>gauche</a:t>
            </a:r>
            <a:r>
              <a:rPr lang="nl-BE" sz="1200" b="1" dirty="0"/>
              <a:t> </a:t>
            </a:r>
            <a:r>
              <a:rPr lang="nl-BE" sz="1200" b="1" dirty="0" err="1"/>
              <a:t>sur</a:t>
            </a:r>
            <a:r>
              <a:rPr lang="nl-BE" sz="1200" b="1" dirty="0"/>
              <a:t> la 2ème </a:t>
            </a:r>
            <a:r>
              <a:rPr lang="nl-BE" sz="1200" b="1" dirty="0" err="1"/>
              <a:t>étage</a:t>
            </a:r>
            <a:endParaRPr lang="nl-BE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554913" cy="673100"/>
          </a:xfrm>
        </p:spPr>
        <p:txBody>
          <a:bodyPr/>
          <a:lstStyle/>
          <a:p>
            <a:r>
              <a:rPr lang="fr-FR" altLang="nl-BE" smtClean="0"/>
              <a:t>Adaptation des fichiers traducteurs</a:t>
            </a:r>
          </a:p>
        </p:txBody>
      </p:sp>
      <p:sp>
        <p:nvSpPr>
          <p:cNvPr id="18435" name="Tijdelijke aanduiding voor inhoud 2"/>
          <p:cNvSpPr>
            <a:spLocks noGrp="1"/>
          </p:cNvSpPr>
          <p:nvPr>
            <p:ph idx="1"/>
          </p:nvPr>
        </p:nvSpPr>
        <p:spPr>
          <a:xfrm>
            <a:off x="762000" y="1143000"/>
            <a:ext cx="7696200" cy="4648200"/>
          </a:xfrm>
        </p:spPr>
        <p:txBody>
          <a:bodyPr/>
          <a:lstStyle/>
          <a:p>
            <a:r>
              <a:rPr lang="fr-FR" altLang="fr-FR" sz="2200" b="0" smtClean="0"/>
              <a:t>Dans les traducteurs, une mention distincte reprenant le nom de la section de l’entité afin d’éviter que ce nom (abrégé ou non) soit mentionné dans le nom de rue</a:t>
            </a:r>
          </a:p>
          <a:p>
            <a:r>
              <a:rPr lang="fr-FR" altLang="fr-FR" sz="2200" b="0" smtClean="0"/>
              <a:t>Enregistrement du code rue unique pour autant qu’il y ait une relation ‘1-sur-1’ avec les codes rues du Registre national</a:t>
            </a:r>
          </a:p>
          <a:p>
            <a:r>
              <a:rPr lang="fr-FR" altLang="fr-FR" sz="2200" b="0" smtClean="0"/>
              <a:t>Enregistrement du code INS de la commune; le lien rue-commune n’est actuellement disponible que par déviation, c-à-d via le code postal</a:t>
            </a:r>
          </a:p>
          <a:p>
            <a:r>
              <a:rPr lang="fr-FR" altLang="fr-FR" sz="2200" b="0" smtClean="0"/>
              <a:t>Enregistrement d’une date de validité</a:t>
            </a:r>
          </a:p>
          <a:p>
            <a:r>
              <a:rPr lang="fr-FR" altLang="fr-FR" sz="2200" b="0" smtClean="0"/>
              <a:t>Mise en œuvre d’un webservice permettant aux communes de mettre à jour le fichier des voies publiques elles-mêmes</a:t>
            </a:r>
          </a:p>
          <a:p>
            <a:pPr marL="328613" lvl="1" indent="0">
              <a:buFontTx/>
              <a:buNone/>
            </a:pPr>
            <a:endParaRPr lang="fr-FR" altLang="fr-FR" sz="2200" smtClean="0"/>
          </a:p>
        </p:txBody>
      </p:sp>
      <p:sp>
        <p:nvSpPr>
          <p:cNvPr id="18436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 smtClean="0">
                <a:solidFill>
                  <a:srgbClr val="6B645E"/>
                </a:solidFill>
              </a:rPr>
              <a:t>22 octobre 2014</a:t>
            </a:r>
            <a:endParaRPr lang="nl-NL" altLang="nl-BE" sz="1200" smtClean="0">
              <a:solidFill>
                <a:srgbClr val="6B64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nl-BE" smtClean="0"/>
              <a:t>Timing</a:t>
            </a:r>
          </a:p>
        </p:txBody>
      </p:sp>
      <p:sp>
        <p:nvSpPr>
          <p:cNvPr id="30723" name="Tijdelijke aanduiding voor inhoud 2"/>
          <p:cNvSpPr>
            <a:spLocks noGrp="1"/>
          </p:cNvSpPr>
          <p:nvPr>
            <p:ph idx="1"/>
          </p:nvPr>
        </p:nvSpPr>
        <p:spPr>
          <a:xfrm>
            <a:off x="1219200" y="1876425"/>
            <a:ext cx="7010400" cy="4114800"/>
          </a:xfrm>
        </p:spPr>
        <p:txBody>
          <a:bodyPr/>
          <a:lstStyle/>
          <a:p>
            <a:pPr>
              <a:defRPr/>
            </a:pPr>
            <a:r>
              <a:rPr lang="fr-FR" sz="2200" b="0" dirty="0" smtClean="0"/>
              <a:t>Début 2015</a:t>
            </a:r>
          </a:p>
          <a:p>
            <a:pPr marL="0" indent="0">
              <a:buNone/>
              <a:defRPr/>
            </a:pPr>
            <a:r>
              <a:rPr lang="fr-FR" sz="2200" b="0" smtClean="0"/>
              <a:t>	Communication </a:t>
            </a:r>
            <a:r>
              <a:rPr lang="fr-FR" sz="2200" b="0" dirty="0" smtClean="0"/>
              <a:t>de la description détaillée de </a:t>
            </a:r>
            <a:r>
              <a:rPr lang="fr-FR" sz="2200" b="0" smtClean="0"/>
              <a:t>la </a:t>
            </a:r>
            <a:r>
              <a:rPr lang="fr-FR" sz="2200" b="0" smtClean="0"/>
              <a:t>	nouvelle </a:t>
            </a:r>
            <a:r>
              <a:rPr lang="fr-FR" sz="2200" b="0" smtClean="0"/>
              <a:t>structure </a:t>
            </a:r>
            <a:r>
              <a:rPr lang="fr-FR" sz="2200" b="0" smtClean="0"/>
              <a:t>adresse  </a:t>
            </a:r>
            <a:r>
              <a:rPr lang="fr-FR" sz="2200" b="0" dirty="0" smtClean="0"/>
              <a:t>aux utilisateurs</a:t>
            </a:r>
          </a:p>
          <a:p>
            <a:pPr>
              <a:defRPr/>
            </a:pPr>
            <a:r>
              <a:rPr lang="fr-FR" sz="2200" b="0" dirty="0" smtClean="0"/>
              <a:t>Premier semestre 2015</a:t>
            </a:r>
          </a:p>
          <a:p>
            <a:pPr marL="0" indent="0">
              <a:buFontTx/>
              <a:buNone/>
              <a:defRPr/>
            </a:pPr>
            <a:r>
              <a:rPr lang="fr-FR" sz="2200" b="0" dirty="0"/>
              <a:t>	</a:t>
            </a:r>
            <a:r>
              <a:rPr lang="fr-FR" sz="2200" b="0" dirty="0" smtClean="0"/>
              <a:t>- adaptation des programmes de mise à jour et 	consultation</a:t>
            </a:r>
          </a:p>
          <a:p>
            <a:pPr marL="0" indent="0">
              <a:buFontTx/>
              <a:buNone/>
              <a:defRPr/>
            </a:pPr>
            <a:r>
              <a:rPr lang="fr-FR" sz="2200" b="0" dirty="0"/>
              <a:t>	</a:t>
            </a:r>
            <a:r>
              <a:rPr lang="fr-FR" sz="2200" b="0" dirty="0" smtClean="0"/>
              <a:t>- adaptation des programmes batch 	(mutations)</a:t>
            </a:r>
          </a:p>
          <a:p>
            <a:pPr>
              <a:defRPr/>
            </a:pPr>
            <a:r>
              <a:rPr lang="fr-FR" sz="2200" b="0" dirty="0" smtClean="0"/>
              <a:t>Fin premier semestre 2015</a:t>
            </a:r>
            <a:endParaRPr lang="fr-FR" sz="2000" b="0" dirty="0"/>
          </a:p>
          <a:p>
            <a:pPr marL="0" indent="0">
              <a:buFontTx/>
              <a:buNone/>
              <a:defRPr/>
            </a:pPr>
            <a:r>
              <a:rPr lang="fr-FR" sz="2000" b="0" dirty="0" smtClean="0"/>
              <a:t>	Nouvelles applications disponibles en environnement 	test</a:t>
            </a:r>
            <a:endParaRPr lang="fr-FR" sz="2200" b="0" dirty="0" smtClean="0"/>
          </a:p>
        </p:txBody>
      </p:sp>
      <p:sp>
        <p:nvSpPr>
          <p:cNvPr id="19460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 smtClean="0">
                <a:solidFill>
                  <a:srgbClr val="6B645E"/>
                </a:solidFill>
              </a:rPr>
              <a:t>22 octobre 2014</a:t>
            </a:r>
            <a:endParaRPr lang="fr-FR" altLang="nl-BE" sz="1200" smtClean="0">
              <a:solidFill>
                <a:srgbClr val="6B64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 smtClean="0">
                <a:solidFill>
                  <a:srgbClr val="6B645E"/>
                </a:solidFill>
              </a:rPr>
              <a:t>22 octobre 2014</a:t>
            </a:r>
            <a:endParaRPr lang="nl-NL" altLang="nl-BE" sz="1200" smtClean="0">
              <a:solidFill>
                <a:srgbClr val="6B645E"/>
              </a:solidFill>
            </a:endParaRP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660400" y="2767013"/>
            <a:ext cx="7864475" cy="40909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nl-BE" altLang="nl-BE"/>
          </a:p>
        </p:txBody>
      </p:sp>
      <p:pic>
        <p:nvPicPr>
          <p:cNvPr id="20484" name="Picture 5" descr="103 ibz-url_POS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029200"/>
            <a:ext cx="9144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 Box 4"/>
          <p:cNvSpPr>
            <a:spLocks noGrp="1" noChangeArrowheads="1"/>
          </p:cNvSpPr>
          <p:nvPr>
            <p:ph type="title"/>
          </p:nvPr>
        </p:nvSpPr>
        <p:spPr>
          <a:xfrm>
            <a:off x="762000" y="1600200"/>
            <a:ext cx="7554913" cy="974725"/>
          </a:xfrm>
        </p:spPr>
        <p:txBody>
          <a:bodyPr/>
          <a:lstStyle/>
          <a:p>
            <a:pPr algn="ctr" eaLnBrk="1" hangingPunct="1">
              <a:buSzTx/>
              <a:buFontTx/>
              <a:buNone/>
            </a:pPr>
            <a:r>
              <a:rPr lang="fr-BE" altLang="nl-BE" sz="2400" smtClean="0">
                <a:solidFill>
                  <a:schemeClr val="tx1"/>
                </a:solidFill>
              </a:rPr>
              <a:t>MERCI DE VOTRE ATTENTION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nl-BE" smtClean="0"/>
              <a:t>Enregistrement de l’adresse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Contexte</a:t>
            </a:r>
          </a:p>
          <a:p>
            <a:pPr marL="0" indent="0">
              <a:buFontTx/>
              <a:buNone/>
              <a:defRPr/>
            </a:pPr>
            <a:endParaRPr lang="fr-FR" dirty="0" smtClean="0"/>
          </a:p>
          <a:p>
            <a:pPr>
              <a:defRPr/>
            </a:pPr>
            <a:r>
              <a:rPr lang="fr-FR" dirty="0" smtClean="0"/>
              <a:t>Problèmes rencontrés avec le mode actuel d’enregistrement de l’adresse.</a:t>
            </a:r>
          </a:p>
          <a:p>
            <a:pPr marL="0" indent="0">
              <a:buFontTx/>
              <a:buNone/>
              <a:defRPr/>
            </a:pPr>
            <a:endParaRPr lang="fr-FR" dirty="0" smtClean="0"/>
          </a:p>
          <a:p>
            <a:pPr>
              <a:defRPr/>
            </a:pPr>
            <a:r>
              <a:rPr lang="fr-FR" dirty="0" smtClean="0"/>
              <a:t>Nouvelle structure du type d’information 020 et adaptation des fichiers traducteurs</a:t>
            </a:r>
          </a:p>
          <a:p>
            <a:pPr marL="0" indent="0">
              <a:buFontTx/>
              <a:buNone/>
              <a:defRPr/>
            </a:pPr>
            <a:endParaRPr lang="fr-FR" dirty="0" smtClean="0"/>
          </a:p>
          <a:p>
            <a:pPr>
              <a:defRPr/>
            </a:pPr>
            <a:r>
              <a:rPr lang="fr-FR" dirty="0" smtClean="0"/>
              <a:t>Timing</a:t>
            </a:r>
          </a:p>
          <a:p>
            <a:pPr>
              <a:defRPr/>
            </a:pPr>
            <a:endParaRPr lang="fr-FR" dirty="0"/>
          </a:p>
        </p:txBody>
      </p:sp>
      <p:sp>
        <p:nvSpPr>
          <p:cNvPr id="4100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 smtClean="0">
                <a:solidFill>
                  <a:srgbClr val="6B645E"/>
                </a:solidFill>
              </a:rPr>
              <a:t>22 octobre 2014</a:t>
            </a:r>
            <a:endParaRPr lang="nl-NL" altLang="nl-BE" sz="1200" smtClean="0">
              <a:solidFill>
                <a:srgbClr val="6B64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nl-BE" smtClean="0"/>
              <a:t>Problèmes avec l’actuel mode d’enregistrement de l’adresse</a:t>
            </a:r>
          </a:p>
        </p:txBody>
      </p:sp>
      <p:sp>
        <p:nvSpPr>
          <p:cNvPr id="5123" name="Tijdelijke aanduiding voor inhoud 2"/>
          <p:cNvSpPr>
            <a:spLocks noGrp="1"/>
          </p:cNvSpPr>
          <p:nvPr>
            <p:ph idx="1"/>
          </p:nvPr>
        </p:nvSpPr>
        <p:spPr>
          <a:xfrm>
            <a:off x="1066800" y="1371600"/>
            <a:ext cx="6781800" cy="4953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fr-FR" altLang="nl-BE" sz="2200" smtClean="0">
                <a:cs typeface="Arial" charset="0"/>
              </a:rPr>
              <a:t>Généralités </a:t>
            </a:r>
          </a:p>
          <a:p>
            <a:pPr marL="0" indent="0">
              <a:buFontTx/>
              <a:buNone/>
            </a:pPr>
            <a:endParaRPr lang="fr-FR" altLang="nl-BE" sz="2200" b="0" smtClean="0">
              <a:cs typeface="Arial" charset="0"/>
            </a:endParaRPr>
          </a:p>
          <a:p>
            <a:pPr marL="0" indent="0">
              <a:buFontTx/>
              <a:buNone/>
            </a:pPr>
            <a:r>
              <a:rPr lang="fr-FR" altLang="nl-BE" sz="2200" b="0" smtClean="0"/>
              <a:t>De nombreux organismes (publics) utilisent, chacun pour leur tâche spécifique, des modèles d’adresses légèrement différents. </a:t>
            </a:r>
          </a:p>
          <a:p>
            <a:pPr marL="0" indent="0">
              <a:buFontTx/>
              <a:buNone/>
            </a:pPr>
            <a:endParaRPr lang="fr-FR" altLang="nl-BE" sz="2200" b="0" smtClean="0"/>
          </a:p>
          <a:p>
            <a:pPr lvl="1">
              <a:buFont typeface="Arial" charset="0"/>
              <a:buChar char="•"/>
            </a:pPr>
            <a:r>
              <a:rPr lang="fr-FR" altLang="nl-BE" sz="2000" smtClean="0"/>
              <a:t>Distribution du courrier: adresse postale</a:t>
            </a:r>
          </a:p>
          <a:p>
            <a:pPr lvl="1">
              <a:buFont typeface="Arial" charset="0"/>
              <a:buChar char="•"/>
            </a:pPr>
            <a:r>
              <a:rPr lang="fr-FR" altLang="nl-BE" sz="2000" smtClean="0"/>
              <a:t>Documentation patrimoniale (Cadastre): adresse d’emplacement pour la localisation de parcelles </a:t>
            </a:r>
          </a:p>
          <a:p>
            <a:pPr lvl="1">
              <a:buFont typeface="Arial" charset="0"/>
              <a:buChar char="•"/>
            </a:pPr>
            <a:r>
              <a:rPr lang="fr-FR" altLang="nl-BE" sz="2000" smtClean="0"/>
              <a:t>Registre national: adresse de résidence utilisée pour inscrire des personnes physiques et les localiser géographiquement</a:t>
            </a:r>
          </a:p>
          <a:p>
            <a:pPr lvl="1">
              <a:buFont typeface="Arial" charset="0"/>
              <a:buChar char="•"/>
            </a:pPr>
            <a:endParaRPr lang="fr-FR" altLang="nl-BE" sz="2000" smtClean="0"/>
          </a:p>
        </p:txBody>
      </p:sp>
      <p:sp>
        <p:nvSpPr>
          <p:cNvPr id="5124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 smtClean="0">
                <a:solidFill>
                  <a:srgbClr val="6B645E"/>
                </a:solidFill>
              </a:rPr>
              <a:t>22 octobre 2014</a:t>
            </a:r>
            <a:endParaRPr lang="nl-NL" altLang="nl-BE" sz="1200" smtClean="0">
              <a:solidFill>
                <a:srgbClr val="6B64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nl-BE" smtClean="0"/>
              <a:t>Problèmes avec l’actuel mode d’enregistrement de l’adresse</a:t>
            </a:r>
            <a:endParaRPr lang="nl-BE" altLang="nl-BE" smtClean="0"/>
          </a:p>
        </p:txBody>
      </p:sp>
      <p:sp>
        <p:nvSpPr>
          <p:cNvPr id="1741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92175" lvl="2" indent="0">
              <a:buFontTx/>
              <a:buNone/>
              <a:defRPr/>
            </a:pPr>
            <a:endParaRPr lang="fr-FR" altLang="nl-BE" sz="2000" dirty="0" smtClean="0"/>
          </a:p>
          <a:p>
            <a:pPr marL="0" indent="0">
              <a:buFontTx/>
              <a:buNone/>
              <a:defRPr/>
            </a:pPr>
            <a:r>
              <a:rPr lang="fr-FR" altLang="nl-BE" sz="2200" b="0" dirty="0" smtClean="0"/>
              <a:t>Dans notre pays, il n’existe pas de fichier d’adresses contenant tous les noms de rue et tous les numéros d’habitation. </a:t>
            </a:r>
          </a:p>
          <a:p>
            <a:pPr marL="0" indent="0">
              <a:buFontTx/>
              <a:buNone/>
              <a:defRPr/>
            </a:pPr>
            <a:endParaRPr lang="fr-FR" altLang="nl-BE" sz="2200" b="0" dirty="0"/>
          </a:p>
          <a:p>
            <a:pPr marL="0" indent="0">
              <a:buFontTx/>
              <a:buNone/>
              <a:defRPr/>
            </a:pPr>
            <a:r>
              <a:rPr lang="fr-FR" altLang="nl-BE" sz="2200" b="0" dirty="0" smtClean="0"/>
              <a:t>Les organisations ayant des fichiers d’adresse ‘couvrant le territoire’, telles que la Documentation patrimoniale et le Registre national, conservent uniquement les adresses dont elles ont besoin pour leur mission spécifique.</a:t>
            </a:r>
          </a:p>
          <a:p>
            <a:pPr marL="0" indent="0">
              <a:buFontTx/>
              <a:buNone/>
              <a:defRPr/>
            </a:pPr>
            <a:endParaRPr lang="fr-FR" altLang="nl-BE" sz="2200" b="0" dirty="0" smtClean="0"/>
          </a:p>
          <a:p>
            <a:pPr>
              <a:defRPr/>
            </a:pPr>
            <a:endParaRPr lang="fr-FR" altLang="nl-BE" dirty="0" smtClean="0"/>
          </a:p>
        </p:txBody>
      </p:sp>
      <p:sp>
        <p:nvSpPr>
          <p:cNvPr id="6148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 smtClean="0">
                <a:solidFill>
                  <a:srgbClr val="6B645E"/>
                </a:solidFill>
              </a:rPr>
              <a:t>22 octobre 2014</a:t>
            </a:r>
            <a:endParaRPr lang="nl-NL" altLang="nl-BE" sz="1200" smtClean="0">
              <a:solidFill>
                <a:srgbClr val="6B64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nl-BE" smtClean="0"/>
              <a:t>Structure de l’adresse au RRN</a:t>
            </a:r>
          </a:p>
        </p:txBody>
      </p:sp>
      <p:sp>
        <p:nvSpPr>
          <p:cNvPr id="15363" name="Tijdelijke aanduiding voor inhoud 2"/>
          <p:cNvSpPr>
            <a:spLocks noGrp="1"/>
          </p:cNvSpPr>
          <p:nvPr>
            <p:ph idx="1"/>
          </p:nvPr>
        </p:nvSpPr>
        <p:spPr>
          <a:xfrm>
            <a:off x="1219200" y="1905000"/>
            <a:ext cx="6781800" cy="4114800"/>
          </a:xfrm>
        </p:spPr>
        <p:txBody>
          <a:bodyPr/>
          <a:lstStyle/>
          <a:p>
            <a:pPr marL="541338" lvl="1" indent="-319088">
              <a:lnSpc>
                <a:spcPts val="2800"/>
              </a:lnSpc>
              <a:buClr>
                <a:schemeClr val="tx2"/>
              </a:buClr>
              <a:defRPr/>
            </a:pPr>
            <a:r>
              <a:rPr lang="fr-FR" altLang="nl-BE" sz="2200" b="1" dirty="0" smtClean="0"/>
              <a:t>Structure 1</a:t>
            </a:r>
          </a:p>
          <a:p>
            <a:pPr marL="222250" lvl="1" indent="0">
              <a:lnSpc>
                <a:spcPts val="2800"/>
              </a:lnSpc>
              <a:buClr>
                <a:schemeClr val="tx2"/>
              </a:buClr>
              <a:buFontTx/>
              <a:buNone/>
              <a:defRPr/>
            </a:pPr>
            <a:endParaRPr lang="fr-FR" altLang="nl-BE" sz="2200" b="1" dirty="0" smtClean="0"/>
          </a:p>
          <a:p>
            <a:pPr marL="541338" lvl="1" indent="-319088">
              <a:lnSpc>
                <a:spcPts val="2800"/>
              </a:lnSpc>
              <a:buClr>
                <a:schemeClr val="tx2"/>
              </a:buClr>
              <a:defRPr/>
            </a:pPr>
            <a:endParaRPr lang="fr-FR" altLang="nl-BE" sz="2200" b="1" dirty="0" smtClean="0"/>
          </a:p>
          <a:p>
            <a:pPr marL="222250" lvl="1" indent="0">
              <a:lnSpc>
                <a:spcPts val="2800"/>
              </a:lnSpc>
              <a:buClr>
                <a:schemeClr val="tx2"/>
              </a:buClr>
              <a:buFontTx/>
              <a:buNone/>
              <a:defRPr/>
            </a:pPr>
            <a:endParaRPr lang="fr-FR" altLang="nl-BE" sz="2200" b="1" dirty="0" smtClean="0"/>
          </a:p>
          <a:p>
            <a:pPr marL="541338" lvl="1" indent="-319088">
              <a:lnSpc>
                <a:spcPts val="2800"/>
              </a:lnSpc>
              <a:buClr>
                <a:schemeClr val="tx2"/>
              </a:buClr>
              <a:defRPr/>
            </a:pPr>
            <a:r>
              <a:rPr lang="fr-FR" altLang="nl-BE" sz="2200" b="1" dirty="0" smtClean="0"/>
              <a:t>Structure 2</a:t>
            </a:r>
          </a:p>
          <a:p>
            <a:pPr marL="222250" lvl="1" indent="0">
              <a:lnSpc>
                <a:spcPts val="2800"/>
              </a:lnSpc>
              <a:buClr>
                <a:schemeClr val="tx2"/>
              </a:buClr>
              <a:buFontTx/>
              <a:buNone/>
              <a:defRPr/>
            </a:pPr>
            <a:endParaRPr lang="fr-FR" altLang="nl-BE" sz="2200" dirty="0" smtClean="0"/>
          </a:p>
          <a:p>
            <a:pPr marL="222250" lvl="1" indent="0">
              <a:lnSpc>
                <a:spcPts val="2800"/>
              </a:lnSpc>
              <a:buClr>
                <a:schemeClr val="tx2"/>
              </a:buClr>
              <a:buFontTx/>
              <a:buNone/>
              <a:defRPr/>
            </a:pPr>
            <a:endParaRPr lang="fr-FR" altLang="nl-BE" sz="2200" dirty="0" smtClean="0"/>
          </a:p>
          <a:p>
            <a:pPr marL="541338" lvl="1" indent="-319088">
              <a:lnSpc>
                <a:spcPts val="2800"/>
              </a:lnSpc>
              <a:buClr>
                <a:schemeClr val="tx2"/>
              </a:buClr>
              <a:defRPr/>
            </a:pPr>
            <a:endParaRPr lang="fr-FR" altLang="nl-BE" sz="2200" dirty="0" smtClean="0"/>
          </a:p>
          <a:p>
            <a:pPr>
              <a:defRPr/>
            </a:pPr>
            <a:endParaRPr lang="fr-FR" altLang="nl-BE" dirty="0" smtClean="0"/>
          </a:p>
        </p:txBody>
      </p:sp>
      <p:sp>
        <p:nvSpPr>
          <p:cNvPr id="7172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 smtClean="0">
                <a:solidFill>
                  <a:srgbClr val="6B645E"/>
                </a:solidFill>
              </a:rPr>
              <a:t>22 octobre 2014</a:t>
            </a:r>
            <a:endParaRPr lang="fr-FR" altLang="nl-BE" sz="1200" smtClean="0">
              <a:solidFill>
                <a:srgbClr val="6B645E"/>
              </a:solidFill>
            </a:endParaRPr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1981200" y="2362200"/>
          <a:ext cx="5486401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658"/>
                <a:gridCol w="444715"/>
                <a:gridCol w="444715"/>
                <a:gridCol w="444715"/>
                <a:gridCol w="680432"/>
                <a:gridCol w="543964"/>
                <a:gridCol w="543964"/>
                <a:gridCol w="543964"/>
                <a:gridCol w="676614"/>
                <a:gridCol w="675660"/>
              </a:tblGrid>
              <a:tr h="571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effectLst/>
                        </a:rPr>
                        <a:t>14</a:t>
                      </a:r>
                      <a:endParaRPr lang="nl-BE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3" marR="44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effectLst/>
                        </a:rPr>
                        <a:t>09</a:t>
                      </a:r>
                      <a:endParaRPr lang="nl-BE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3" marR="44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effectLst/>
                        </a:rPr>
                        <a:t> </a:t>
                      </a:r>
                      <a:endParaRPr lang="nl-BE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3" marR="44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effectLst/>
                        </a:rPr>
                        <a:t> </a:t>
                      </a:r>
                      <a:endParaRPr lang="nl-BE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3" marR="44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effectLst/>
                        </a:rPr>
                        <a:t> </a:t>
                      </a:r>
                      <a:endParaRPr lang="nl-BE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3" marR="44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effectLst/>
                        </a:rPr>
                        <a:t> </a:t>
                      </a:r>
                      <a:endParaRPr lang="nl-BE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3" marR="44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effectLst/>
                        </a:rPr>
                        <a:t> </a:t>
                      </a:r>
                      <a:endParaRPr lang="nl-BE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3" marR="44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>
                          <a:effectLst/>
                        </a:rPr>
                        <a:t> </a:t>
                      </a:r>
                      <a:endParaRPr lang="nl-BE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3" marR="44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>
                          <a:effectLst/>
                        </a:rPr>
                        <a:t> </a:t>
                      </a:r>
                      <a:endParaRPr lang="nl-BE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3" marR="44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>
                          <a:effectLst/>
                        </a:rPr>
                        <a:t> </a:t>
                      </a:r>
                      <a:endParaRPr lang="nl-BE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3" marR="44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>
                          <a:effectLst/>
                        </a:rPr>
                        <a:t>TI</a:t>
                      </a:r>
                      <a:endParaRPr lang="nl-BE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3" marR="44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>
                          <a:effectLst/>
                        </a:rPr>
                        <a:t>L</a:t>
                      </a:r>
                      <a:endParaRPr lang="nl-BE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3" marR="44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>
                          <a:effectLst/>
                        </a:rPr>
                        <a:t>Date</a:t>
                      </a:r>
                      <a:endParaRPr lang="nl-BE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3" marR="44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effectLst/>
                        </a:rPr>
                        <a:t>Code </a:t>
                      </a:r>
                      <a:r>
                        <a:rPr lang="nl-NL" sz="1100" b="1" dirty="0" err="1">
                          <a:effectLst/>
                        </a:rPr>
                        <a:t>postal</a:t>
                      </a:r>
                      <a:endParaRPr lang="nl-BE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3" marR="44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effectLst/>
                        </a:rPr>
                        <a:t>Code </a:t>
                      </a:r>
                      <a:r>
                        <a:rPr lang="nl-NL" sz="1100" b="1" dirty="0" err="1">
                          <a:effectLst/>
                        </a:rPr>
                        <a:t>rue</a:t>
                      </a:r>
                      <a:endParaRPr lang="nl-BE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3" marR="44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effectLst/>
                        </a:rPr>
                        <a:t>N° </a:t>
                      </a:r>
                      <a:r>
                        <a:rPr lang="nl-NL" sz="1100" b="1" dirty="0" err="1">
                          <a:effectLst/>
                        </a:rPr>
                        <a:t>habitation</a:t>
                      </a:r>
                      <a:endParaRPr lang="nl-BE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3" marR="44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el 2"/>
          <p:cNvGraphicFramePr>
            <a:graphicFrameLocks noGrp="1"/>
          </p:cNvGraphicFramePr>
          <p:nvPr/>
        </p:nvGraphicFramePr>
        <p:xfrm>
          <a:off x="1981200" y="4114800"/>
          <a:ext cx="5562601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696"/>
                <a:gridCol w="306253"/>
                <a:gridCol w="389912"/>
                <a:gridCol w="348082"/>
                <a:gridCol w="426514"/>
                <a:gridCol w="529594"/>
                <a:gridCol w="425766"/>
                <a:gridCol w="425766"/>
                <a:gridCol w="529594"/>
                <a:gridCol w="528846"/>
                <a:gridCol w="318204"/>
                <a:gridCol w="317458"/>
                <a:gridCol w="317458"/>
                <a:gridCol w="317458"/>
              </a:tblGrid>
              <a:tr h="495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effectLst/>
                        </a:rPr>
                        <a:t>14</a:t>
                      </a:r>
                      <a:endParaRPr lang="nl-BE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effectLst/>
                        </a:rPr>
                        <a:t>0D</a:t>
                      </a:r>
                      <a:endParaRPr lang="nl-BE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effectLst/>
                        </a:rPr>
                        <a:t> </a:t>
                      </a:r>
                      <a:endParaRPr lang="nl-BE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effectLst/>
                        </a:rPr>
                        <a:t> </a:t>
                      </a:r>
                      <a:endParaRPr lang="nl-BE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effectLst/>
                        </a:rPr>
                        <a:t> </a:t>
                      </a:r>
                      <a:endParaRPr lang="nl-BE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effectLst/>
                        </a:rPr>
                        <a:t> </a:t>
                      </a:r>
                      <a:endParaRPr lang="nl-BE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effectLst/>
                        </a:rPr>
                        <a:t> </a:t>
                      </a:r>
                      <a:endParaRPr lang="nl-BE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effectLst/>
                        </a:rPr>
                        <a:t> </a:t>
                      </a:r>
                      <a:endParaRPr lang="nl-BE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effectLst/>
                        </a:rPr>
                        <a:t> </a:t>
                      </a:r>
                      <a:endParaRPr lang="nl-BE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effectLst/>
                        </a:rPr>
                        <a:t> </a:t>
                      </a:r>
                      <a:endParaRPr lang="nl-BE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effectLst/>
                        </a:rPr>
                        <a:t> </a:t>
                      </a:r>
                      <a:endParaRPr lang="nl-BE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effectLst/>
                        </a:rPr>
                        <a:t> </a:t>
                      </a:r>
                      <a:endParaRPr lang="nl-BE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1">
                          <a:effectLst/>
                        </a:rPr>
                        <a:t> </a:t>
                      </a:r>
                      <a:endParaRPr lang="nl-BE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1">
                          <a:effectLst/>
                        </a:rPr>
                        <a:t> </a:t>
                      </a:r>
                      <a:endParaRPr lang="nl-BE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>
                          <a:effectLst/>
                        </a:rPr>
                        <a:t>TI</a:t>
                      </a:r>
                      <a:endParaRPr lang="nl-BE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>
                          <a:effectLst/>
                        </a:rPr>
                        <a:t>L</a:t>
                      </a:r>
                      <a:endParaRPr lang="nl-BE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>
                          <a:effectLst/>
                        </a:rPr>
                        <a:t>Date</a:t>
                      </a:r>
                      <a:endParaRPr lang="nl-BE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effectLst/>
                        </a:rPr>
                        <a:t>Code </a:t>
                      </a:r>
                      <a:r>
                        <a:rPr lang="nl-NL" sz="1100" b="1" dirty="0" err="1">
                          <a:effectLst/>
                        </a:rPr>
                        <a:t>postal</a:t>
                      </a:r>
                      <a:endParaRPr lang="nl-BE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effectLst/>
                        </a:rPr>
                        <a:t>Code </a:t>
                      </a:r>
                      <a:r>
                        <a:rPr lang="nl-NL" sz="1100" b="1" dirty="0" err="1">
                          <a:effectLst/>
                        </a:rPr>
                        <a:t>rue</a:t>
                      </a:r>
                      <a:endParaRPr lang="nl-BE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effectLst/>
                        </a:rPr>
                        <a:t>N° </a:t>
                      </a:r>
                      <a:r>
                        <a:rPr lang="nl-NL" sz="1100" b="1" dirty="0" err="1">
                          <a:effectLst/>
                        </a:rPr>
                        <a:t>habitation</a:t>
                      </a:r>
                      <a:endParaRPr lang="nl-BE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effectLst/>
                        </a:rPr>
                        <a:t>Index(4)</a:t>
                      </a:r>
                      <a:endParaRPr lang="nl-BE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 smtClean="0">
                <a:solidFill>
                  <a:srgbClr val="6B645E"/>
                </a:solidFill>
              </a:rPr>
              <a:t>22 octobre 2014</a:t>
            </a:r>
            <a:endParaRPr lang="nl-NL" altLang="nl-BE" sz="1200" smtClean="0">
              <a:solidFill>
                <a:srgbClr val="6B645E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nl-BE" smtClean="0"/>
              <a:t>Problèmes avec l’actuel mode d’enregistrement de l’adresse </a:t>
            </a:r>
            <a:r>
              <a:rPr lang="nl-BE" altLang="nl-BE" smtClean="0"/>
              <a:t>– TI020</a:t>
            </a:r>
            <a:endParaRPr lang="en-US" altLang="nl-BE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876425"/>
            <a:ext cx="72390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fr-FR" altLang="nl-BE" sz="2200" smtClean="0"/>
              <a:t>Date</a:t>
            </a:r>
          </a:p>
          <a:p>
            <a:pPr>
              <a:buFont typeface="Wingdings" pitchFamily="2" charset="2"/>
              <a:buChar char="Ø"/>
            </a:pPr>
            <a:r>
              <a:rPr lang="fr-FR" altLang="nl-BE" sz="2200" smtClean="0"/>
              <a:t>Code postal: </a:t>
            </a:r>
            <a:r>
              <a:rPr lang="fr-FR" altLang="nl-BE" sz="2200" b="0" smtClean="0"/>
              <a:t>Un code en 4 chiffres attribué par la Poste à des fins d’identification d’une commune (ou d’une partie de celle-ci). </a:t>
            </a:r>
            <a:endParaRPr lang="fr-FR" altLang="nl-BE" sz="2200" smtClean="0"/>
          </a:p>
          <a:p>
            <a:pPr>
              <a:buFont typeface="Wingdings" pitchFamily="2" charset="2"/>
              <a:buChar char="Ø"/>
            </a:pPr>
            <a:r>
              <a:rPr lang="fr-FR" altLang="nl-BE" sz="2200" smtClean="0"/>
              <a:t>Code rue: </a:t>
            </a:r>
            <a:r>
              <a:rPr lang="fr-FR" altLang="nl-BE" sz="2200" b="0" smtClean="0"/>
              <a:t>Un code en 4 chiffres qui détermine une rue dans une commune. Ce code est attribué par le Registre national, à la demande de la commune et en concertation avec celle-ci</a:t>
            </a:r>
            <a:endParaRPr lang="fr-FR" altLang="nl-BE" sz="2200" smtClean="0"/>
          </a:p>
          <a:p>
            <a:pPr eaLnBrk="1" hangingPunct="1">
              <a:buFont typeface="Wingdings" pitchFamily="2" charset="2"/>
              <a:buChar char="Ø"/>
            </a:pPr>
            <a:r>
              <a:rPr lang="fr-FR" altLang="nl-BE" sz="2200" smtClean="0"/>
              <a:t>Numéro d’habitation: champ numérique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FR" altLang="nl-BE" sz="2200" smtClean="0"/>
              <a:t>Index: champ alphanumérique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nl-BE" smtClean="0"/>
              <a:t>Problèmes avec le mode actuel d’enregistrement de l’adresse </a:t>
            </a:r>
            <a:r>
              <a:rPr lang="nl-BE" altLang="nl-BE" smtClean="0"/>
              <a:t>– TI020</a:t>
            </a:r>
          </a:p>
        </p:txBody>
      </p:sp>
      <p:sp>
        <p:nvSpPr>
          <p:cNvPr id="921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altLang="nl-BE" sz="2200" smtClean="0"/>
              <a:t>Champ d’index</a:t>
            </a:r>
          </a:p>
          <a:p>
            <a:r>
              <a:rPr lang="fr-FR" altLang="nl-BE" sz="2200" b="0" smtClean="0"/>
              <a:t>1</a:t>
            </a:r>
            <a:r>
              <a:rPr lang="fr-FR" altLang="nl-BE" sz="2200" b="0" baseline="30000" smtClean="0"/>
              <a:t>ère</a:t>
            </a:r>
            <a:r>
              <a:rPr lang="fr-FR" altLang="nl-BE" sz="2200" b="0" smtClean="0"/>
              <a:t> position : éventuellement une majuscule (si pas Δ) pour créer un numéro pour un autre bâtiment et ainsi éviter une renumérotation de toute la rue; </a:t>
            </a:r>
          </a:p>
          <a:p>
            <a:endParaRPr lang="fr-FR" altLang="nl-BE" sz="2200" b="0" smtClean="0"/>
          </a:p>
          <a:p>
            <a:r>
              <a:rPr lang="fr-FR" altLang="nl-BE" sz="2200" b="0" smtClean="0"/>
              <a:t>2</a:t>
            </a:r>
            <a:r>
              <a:rPr lang="fr-FR" altLang="nl-BE" sz="2200" b="0" baseline="30000" smtClean="0"/>
              <a:t>ème</a:t>
            </a:r>
            <a:r>
              <a:rPr lang="fr-FR" altLang="nl-BE" sz="2200" b="0" smtClean="0"/>
              <a:t> et 3</a:t>
            </a:r>
            <a:r>
              <a:rPr lang="fr-FR" altLang="nl-BE" sz="2200" b="0" baseline="30000" smtClean="0"/>
              <a:t>ème</a:t>
            </a:r>
            <a:r>
              <a:rPr lang="fr-FR" altLang="nl-BE" sz="2200" b="0" smtClean="0"/>
              <a:t> position : indication de l’étage</a:t>
            </a:r>
          </a:p>
          <a:p>
            <a:pPr>
              <a:buFontTx/>
              <a:buNone/>
            </a:pPr>
            <a:endParaRPr lang="fr-FR" altLang="nl-BE" sz="2200" b="0" smtClean="0"/>
          </a:p>
          <a:p>
            <a:r>
              <a:rPr lang="fr-FR" altLang="nl-BE" sz="2200" b="0" smtClean="0"/>
              <a:t>4</a:t>
            </a:r>
            <a:r>
              <a:rPr lang="fr-FR" altLang="nl-BE" sz="2200" b="0" baseline="30000" smtClean="0"/>
              <a:t>ème</a:t>
            </a:r>
            <a:r>
              <a:rPr lang="fr-FR" altLang="nl-BE" sz="2200" b="0" smtClean="0"/>
              <a:t> position : numéro de l’unité d’habitation à cet étage; utilisation des chiffres de 1 à 9 et ensuite des lettres de l’alphabet (minuscules). </a:t>
            </a:r>
            <a:endParaRPr lang="fr-FR" altLang="nl-BE" smtClean="0"/>
          </a:p>
        </p:txBody>
      </p:sp>
      <p:sp>
        <p:nvSpPr>
          <p:cNvPr id="9220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 smtClean="0">
                <a:solidFill>
                  <a:srgbClr val="6B645E"/>
                </a:solidFill>
              </a:rPr>
              <a:t>22 octobre 2014</a:t>
            </a:r>
            <a:endParaRPr lang="nl-NL" altLang="nl-BE" sz="1200" smtClean="0">
              <a:solidFill>
                <a:srgbClr val="6B64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nl-BE" smtClean="0"/>
              <a:t>Problèmes avec l’actuel mode d’enregistrement de l’adresse</a:t>
            </a:r>
            <a:endParaRPr lang="nl-BE" altLang="nl-BE" smtClean="0"/>
          </a:p>
        </p:txBody>
      </p:sp>
      <p:sp>
        <p:nvSpPr>
          <p:cNvPr id="10243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 smtClean="0">
                <a:solidFill>
                  <a:srgbClr val="6B645E"/>
                </a:solidFill>
              </a:rPr>
              <a:t>22 octobre 2014</a:t>
            </a:r>
            <a:endParaRPr lang="nl-NL" altLang="nl-BE" sz="1200" smtClean="0">
              <a:solidFill>
                <a:srgbClr val="6B645E"/>
              </a:solidFill>
            </a:endParaRPr>
          </a:p>
        </p:txBody>
      </p:sp>
      <p:pic>
        <p:nvPicPr>
          <p:cNvPr id="1024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1981200"/>
            <a:ext cx="6019800" cy="3529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D2D2C6"/>
                </a:solidFill>
              </a14:hiddenFill>
            </a:ext>
          </a:extLst>
        </p:spPr>
      </p:pic>
      <p:sp>
        <p:nvSpPr>
          <p:cNvPr id="10245" name="Tekstvak 1"/>
          <p:cNvSpPr txBox="1">
            <a:spLocks noChangeArrowheads="1"/>
          </p:cNvSpPr>
          <p:nvPr/>
        </p:nvSpPr>
        <p:spPr bwMode="auto">
          <a:xfrm>
            <a:off x="5638800" y="2590800"/>
            <a:ext cx="609600" cy="30797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fr-FR" sz="1400" b="1"/>
              <a:t>360A</a:t>
            </a:r>
          </a:p>
        </p:txBody>
      </p:sp>
      <p:sp>
        <p:nvSpPr>
          <p:cNvPr id="7" name="Tekstvak 6"/>
          <p:cNvSpPr txBox="1"/>
          <p:nvPr/>
        </p:nvSpPr>
        <p:spPr>
          <a:xfrm rot="3137684" flipH="1">
            <a:off x="2568576" y="4505325"/>
            <a:ext cx="1524000" cy="30797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6350">
            <a:solidFill>
              <a:schemeClr val="tx1"/>
            </a:solidFill>
            <a:prstDash val="solid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BE" sz="1400" b="1" dirty="0" err="1"/>
              <a:t>Rue</a:t>
            </a:r>
            <a:r>
              <a:rPr lang="nl-BE" sz="1400" b="1" dirty="0"/>
              <a:t> de la Gare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2012950" y="2870200"/>
            <a:ext cx="1905000" cy="461963"/>
          </a:xfrm>
          <a:prstGeom prst="rect">
            <a:avLst/>
          </a:prstGeom>
          <a:solidFill>
            <a:schemeClr val="accent3">
              <a:lumMod val="85000"/>
            </a:schemeClr>
          </a:solidFill>
          <a:ln w="6350" cmpd="sng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BE" sz="1200" b="1" dirty="0"/>
              <a:t>A </a:t>
            </a:r>
            <a:r>
              <a:rPr lang="nl-BE" sz="1200" b="1" dirty="0" err="1"/>
              <a:t>gauche</a:t>
            </a:r>
            <a:r>
              <a:rPr lang="nl-BE" sz="1200" b="1" dirty="0"/>
              <a:t> </a:t>
            </a:r>
            <a:r>
              <a:rPr lang="nl-BE" sz="1200" b="1" dirty="0" err="1"/>
              <a:t>sur</a:t>
            </a:r>
            <a:r>
              <a:rPr lang="nl-BE" sz="1200" b="1" dirty="0"/>
              <a:t> </a:t>
            </a:r>
            <a:r>
              <a:rPr lang="nl-BE" sz="1200" b="1" dirty="0" err="1"/>
              <a:t>le</a:t>
            </a:r>
            <a:r>
              <a:rPr lang="nl-BE" sz="1200" b="1" dirty="0"/>
              <a:t> 2ème </a:t>
            </a:r>
            <a:r>
              <a:rPr lang="nl-BE" sz="1200" b="1" dirty="0" err="1"/>
              <a:t>étage</a:t>
            </a:r>
            <a:endParaRPr lang="nl-BE" sz="1200" b="1" dirty="0"/>
          </a:p>
        </p:txBody>
      </p:sp>
      <p:sp>
        <p:nvSpPr>
          <p:cNvPr id="10248" name="Tekstvak 5"/>
          <p:cNvSpPr txBox="1">
            <a:spLocks noChangeArrowheads="1"/>
          </p:cNvSpPr>
          <p:nvPr/>
        </p:nvSpPr>
        <p:spPr bwMode="auto">
          <a:xfrm>
            <a:off x="1535113" y="5797550"/>
            <a:ext cx="6313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fr-FR" sz="1400" b="1"/>
              <a:t>Paul habite Rue de la Gare 360A, boîte 3. Il habite dans l’appartement n°24 qui est situé sur le 2ème étage, du côté gauche du bloc 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nl-BE" smtClean="0"/>
              <a:t>Problèmes avec le mode actuel d’enregistrement de l’adresse </a:t>
            </a:r>
            <a:r>
              <a:rPr lang="nl-BE" altLang="nl-BE" smtClean="0"/>
              <a:t>– TI020</a:t>
            </a:r>
          </a:p>
        </p:txBody>
      </p:sp>
      <p:sp>
        <p:nvSpPr>
          <p:cNvPr id="11267" name="Tijdelijke aanduiding voor inhoud 2"/>
          <p:cNvSpPr>
            <a:spLocks noGrp="1"/>
          </p:cNvSpPr>
          <p:nvPr>
            <p:ph idx="1"/>
          </p:nvPr>
        </p:nvSpPr>
        <p:spPr>
          <a:xfrm>
            <a:off x="1219200" y="1876425"/>
            <a:ext cx="6858000" cy="437197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altLang="nl-BE" sz="2200" smtClean="0"/>
              <a:t>Numérotation de l’habitation</a:t>
            </a:r>
          </a:p>
          <a:p>
            <a:pPr lvl="1"/>
            <a:r>
              <a:rPr lang="fr-FR" altLang="nl-BE" sz="2200" smtClean="0"/>
              <a:t>Enregistrement de numéros composés </a:t>
            </a:r>
          </a:p>
          <a:p>
            <a:pPr lvl="1"/>
            <a:r>
              <a:rPr lang="fr-FR" altLang="nl-BE" sz="2200" smtClean="0"/>
              <a:t>Enregistrement d’un numéro bis (lettre immeuble)</a:t>
            </a:r>
          </a:p>
          <a:p>
            <a:pPr lvl="1"/>
            <a:endParaRPr lang="fr-FR" altLang="nl-BE" sz="2200" smtClean="0"/>
          </a:p>
          <a:p>
            <a:pPr>
              <a:buFont typeface="Wingdings" pitchFamily="2" charset="2"/>
              <a:buChar char="Ø"/>
            </a:pPr>
            <a:r>
              <a:rPr lang="fr-FR" altLang="nl-BE" sz="2200" smtClean="0"/>
              <a:t>Champ d’index</a:t>
            </a:r>
          </a:p>
          <a:p>
            <a:pPr lvl="1"/>
            <a:r>
              <a:rPr lang="fr-FR" altLang="nl-BE" sz="2200" smtClean="0"/>
              <a:t>Le numéro de boîte est différent du numéro d’appartement</a:t>
            </a:r>
          </a:p>
          <a:p>
            <a:pPr lvl="1"/>
            <a:r>
              <a:rPr lang="fr-FR" altLang="nl-BE" sz="2200" smtClean="0"/>
              <a:t>Composante géographique entraînant une certaine confusion parce que les instructions du Registre national mentionnent uniquement les ‘best practices’ que les communes suivent de la manière la plus diverse. </a:t>
            </a:r>
            <a:endParaRPr lang="fr-FR" altLang="nl-BE" smtClean="0"/>
          </a:p>
        </p:txBody>
      </p:sp>
      <p:sp>
        <p:nvSpPr>
          <p:cNvPr id="11268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 smtClean="0">
                <a:solidFill>
                  <a:srgbClr val="6B645E"/>
                </a:solidFill>
              </a:rPr>
              <a:t>22 octobre 2014</a:t>
            </a:r>
            <a:endParaRPr lang="nl-NL" altLang="nl-BE" sz="1200" smtClean="0">
              <a:solidFill>
                <a:srgbClr val="6B64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435607"/>
      </a:dk2>
      <a:lt2>
        <a:srgbClr val="8F001C"/>
      </a:lt2>
      <a:accent1>
        <a:srgbClr val="F0AC00"/>
      </a:accent1>
      <a:accent2>
        <a:srgbClr val="063869"/>
      </a:accent2>
      <a:accent3>
        <a:srgbClr val="FFFFFF"/>
      </a:accent3>
      <a:accent4>
        <a:srgbClr val="000000"/>
      </a:accent4>
      <a:accent5>
        <a:srgbClr val="F6D2AA"/>
      </a:accent5>
      <a:accent6>
        <a:srgbClr val="05325E"/>
      </a:accent6>
      <a:hlink>
        <a:srgbClr val="D47300"/>
      </a:hlink>
      <a:folHlink>
        <a:srgbClr val="157F7D"/>
      </a:folHlink>
    </a:clrScheme>
    <a:fontScheme name="Standaardontwerp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435607"/>
        </a:dk2>
        <a:lt2>
          <a:srgbClr val="8F001C"/>
        </a:lt2>
        <a:accent1>
          <a:srgbClr val="F0AC00"/>
        </a:accent1>
        <a:accent2>
          <a:srgbClr val="063869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05325E"/>
        </a:accent6>
        <a:hlink>
          <a:srgbClr val="D47300"/>
        </a:hlink>
        <a:folHlink>
          <a:srgbClr val="157F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ie1 xmlns="d6e05fb4-4ff7-45e7-9d0d-b9f3e278ffe2">Horizontale</Directie1>
    <Language xmlns="ff756884-51f2-4913-b8dd-ae814adc4cd8">
      <Value>Nederlands</Value>
      <Value>Français</Value>
    </Language>
    <sleutelwoord xmlns="d6e05fb4-4ff7-45e7-9d0d-b9f3e278ffe2"/>
    <Direction xmlns="d6e05fb4-4ff7-45e7-9d0d-b9f3e278ffe2">Horizontaux</Direction>
    <_EndDate xmlns="http://schemas.microsoft.com/sharepoint/v3/fields">2060-01-01T00:00:00+00:00</_EndDate>
    <Titel xmlns="d6e05fb4-4ff7-45e7-9d0d-b9f3e278ffe2">PowerPoint-presentatie</Titel>
    <Theme_x0020_Niveau_x0020_1 xmlns="d6e05fb4-4ff7-45e7-9d0d-b9f3e278ffe2">Communication</Theme_x0020_Niveau_x0020_1>
    <themes_concat xmlns="d6e05fb4-4ff7-45e7-9d0d-b9f3e278ffe2">Communication / Style maison / Institutions et Population - Communicatie / Huisstijl / Instellingen en Bevolking</themes_concat>
    <Theme_x0020_Niveau_x0020_3 xmlns="ff756884-51f2-4913-b8dd-ae814adc4cd8" xsi:nil="true"/>
    <Thema_x0020_Niveau_x0020_11 xmlns="d6e05fb4-4ff7-45e7-9d0d-b9f3e278ffe2">Communicatie</Thema_x0020_Niveau_x0020_11>
    <Titre xmlns="d6e05fb4-4ff7-45e7-9d0d-b9f3e278ffe2" xsi:nil="true"/>
    <Publication_x0020_News xmlns="d6e05fb4-4ff7-45e7-9d0d-b9f3e278ffe2">None</Publication_x0020_News>
    <DocDate xmlns="d6e05fb4-4ff7-45e7-9d0d-b9f3e278ffe2" xsi:nil="true"/>
    <Theme_x0020_Niveau_x0020_2 xmlns="d6e05fb4-4ff7-45e7-9d0d-b9f3e278ffe2">Style maison</Theme_x0020_Niveau_x0020_2>
    <Thema_x0020_Niveau_x0020_21 xmlns="d6e05fb4-4ff7-45e7-9d0d-b9f3e278ffe2">Huisstijl</Thema_x0020_Niveau_x0020_21>
    <mot-cle xmlns="d6e05fb4-4ff7-45e7-9d0d-b9f3e278ffe2"/>
    <Thema_x0020_Niveau_x0020_31 xmlns="d6e05fb4-4ff7-45e7-9d0d-b9f3e278ffe2">Instellingen en Bevolking</Thema_x0020_Niveau_x0020_31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BZ_Document" ma:contentTypeID="0x0101004B3EE5D0A9C1CB46B5F7B658172020E7004056D99077DF9248B26AF2112750324F" ma:contentTypeVersion="79" ma:contentTypeDescription="" ma:contentTypeScope="" ma:versionID="a3696f33bb24333a389d06ca28c542eb">
  <xsd:schema xmlns:xsd="http://www.w3.org/2001/XMLSchema" xmlns:p="http://schemas.microsoft.com/office/2006/metadata/properties" xmlns:ns1="d6e05fb4-4ff7-45e7-9d0d-b9f3e278ffe2" xmlns:ns2="ff756884-51f2-4913-b8dd-ae814adc4cd8" xmlns:ns4="http://schemas.microsoft.com/sharepoint/v3/fields" targetNamespace="http://schemas.microsoft.com/office/2006/metadata/properties" ma:root="true" ma:fieldsID="70761c5bc98dde63156568c477449ce7" ns1:_="" ns2:_="" ns4:_="">
    <xsd:import namespace="d6e05fb4-4ff7-45e7-9d0d-b9f3e278ffe2"/>
    <xsd:import namespace="ff756884-51f2-4913-b8dd-ae814adc4cd8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Titre" minOccurs="0"/>
                <xsd:element ref="ns1:Titel" minOccurs="0"/>
                <xsd:element ref="ns2:Language" minOccurs="0"/>
                <xsd:element ref="ns1:DocDate" minOccurs="0"/>
                <xsd:element ref="ns1:Direction" minOccurs="0"/>
                <xsd:element ref="ns1:Theme_x0020_Niveau_x0020_1" minOccurs="0"/>
                <xsd:element ref="ns1:Theme_x0020_Niveau_x0020_2" minOccurs="0"/>
                <xsd:element ref="ns1:Directie1" minOccurs="0"/>
                <xsd:element ref="ns1:Thema_x0020_Niveau_x0020_11" minOccurs="0"/>
                <xsd:element ref="ns1:Thema_x0020_Niveau_x0020_21" minOccurs="0"/>
                <xsd:element ref="ns4:_EndDate"/>
                <xsd:element ref="ns1:Thema_x0020_Niveau_x0020_31" minOccurs="0"/>
                <xsd:element ref="ns1:Publication_x0020_News" minOccurs="0"/>
                <xsd:element ref="ns1:themes_concat" minOccurs="0"/>
                <xsd:element ref="ns1:mot-cle" minOccurs="0"/>
                <xsd:element ref="ns1:sleutelwoord" minOccurs="0"/>
                <xsd:element ref="ns2:Theme_x0020_Niveau_x0020_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d6e05fb4-4ff7-45e7-9d0d-b9f3e278ffe2" elementFormDefault="qualified">
    <xsd:import namespace="http://schemas.microsoft.com/office/2006/documentManagement/types"/>
    <xsd:element name="Titre" ma:index="0" nillable="true" ma:displayName="Titre" ma:internalName="Titre" ma:readOnly="false">
      <xsd:simpleType>
        <xsd:restriction base="dms:Text">
          <xsd:maxLength value="255"/>
        </xsd:restriction>
      </xsd:simpleType>
    </xsd:element>
    <xsd:element name="Titel" ma:index="1" nillable="true" ma:displayName="Titel" ma:internalName="Titel">
      <xsd:simpleType>
        <xsd:restriction base="dms:Text">
          <xsd:maxLength value="255"/>
        </xsd:restriction>
      </xsd:simpleType>
    </xsd:element>
    <xsd:element name="DocDate" ma:index="3" nillable="true" ma:displayName="DocDate" ma:default="" ma:format="DateOnly" ma:internalName="DocDate">
      <xsd:simpleType>
        <xsd:restriction base="dms:DateTime"/>
      </xsd:simpleType>
    </xsd:element>
    <xsd:element name="Direction" ma:index="6" nillable="true" ma:displayName="Direction" ma:hidden="true" ma:internalName="Direction" ma:readOnly="false">
      <xsd:simpleType>
        <xsd:restriction base="dms:Unknown"/>
      </xsd:simpleType>
    </xsd:element>
    <xsd:element name="Theme_x0020_Niveau_x0020_1" ma:index="7" nillable="true" ma:displayName="Theme Niveau 1" ma:hidden="true" ma:internalName="Theme_x0020_Niveau_x0020_1" ma:readOnly="false">
      <xsd:simpleType>
        <xsd:restriction base="dms:Unknown"/>
      </xsd:simpleType>
    </xsd:element>
    <xsd:element name="Theme_x0020_Niveau_x0020_2" ma:index="8" nillable="true" ma:displayName="Theme Niveau 2" ma:hidden="true" ma:internalName="Theme_x0020_Niveau_x0020_2" ma:readOnly="false">
      <xsd:simpleType>
        <xsd:restriction base="dms:Unknown"/>
      </xsd:simpleType>
    </xsd:element>
    <xsd:element name="Directie1" ma:index="9" nillable="true" ma:displayName="Directie" ma:hidden="true" ma:internalName="Directie1" ma:readOnly="false">
      <xsd:simpleType>
        <xsd:restriction base="dms:Unknown"/>
      </xsd:simpleType>
    </xsd:element>
    <xsd:element name="Thema_x0020_Niveau_x0020_11" ma:index="10" nillable="true" ma:displayName="Thema Niveau 1" ma:hidden="true" ma:internalName="Thema_x0020_Niveau_x0020_11" ma:readOnly="false">
      <xsd:simpleType>
        <xsd:restriction base="dms:Unknown"/>
      </xsd:simpleType>
    </xsd:element>
    <xsd:element name="Thema_x0020_Niveau_x0020_21" ma:index="11" nillable="true" ma:displayName="Thema Niveau 2" ma:hidden="true" ma:internalName="Thema_x0020_Niveau_x0020_21" ma:readOnly="false">
      <xsd:simpleType>
        <xsd:restriction base="dms:Unknown"/>
      </xsd:simpleType>
    </xsd:element>
    <xsd:element name="Thema_x0020_Niveau_x0020_31" ma:index="13" nillable="true" ma:displayName="Thema Niveau 3" ma:hidden="true" ma:internalName="Thema_x0020_Niveau_x0020_31" ma:readOnly="false">
      <xsd:simpleType>
        <xsd:restriction base="dms:Unknown"/>
      </xsd:simpleType>
    </xsd:element>
    <xsd:element name="Publication_x0020_News" ma:index="14" nillable="true" ma:displayName="Publication News" ma:default="None" ma:format="Dropdown" ma:hidden="true" ma:internalName="Publication_x0020_News" ma:readOnly="false">
      <xsd:simpleType>
        <xsd:restriction base="dms:Choice">
          <xsd:enumeration value="None"/>
          <xsd:enumeration value="My Direction"/>
          <xsd:enumeration value="All IBZ"/>
        </xsd:restriction>
      </xsd:simpleType>
    </xsd:element>
    <xsd:element name="themes_concat" ma:index="16" nillable="true" ma:displayName="themes_concat" ma:internalName="themes_concat" ma:readOnly="false">
      <xsd:simpleType>
        <xsd:restriction base="dms:Text">
          <xsd:maxLength value="255"/>
        </xsd:restriction>
      </xsd:simpleType>
    </xsd:element>
    <xsd:element name="mot-cle" ma:index="17" nillable="true" ma:displayName="mot-cle" ma:description="introduisez ici un ou plusieurs mot-clés si nécessaire" ma:internalName="mot_x002d_cl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arrière"/>
                  </xsd:restriction>
                </xsd:simpleType>
              </xsd:element>
            </xsd:sequence>
          </xsd:extension>
        </xsd:complexContent>
      </xsd:complexType>
    </xsd:element>
    <xsd:element name="sleutelwoord" ma:index="18" nillable="true" ma:displayName="sleutelwoord" ma:description="hier een sleutelwoord invullen als de titel of de thema van het document niet voldoend duidelijk is" ma:internalName="sleutelwoord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selectie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ff756884-51f2-4913-b8dd-ae814adc4cd8" elementFormDefault="qualified">
    <xsd:import namespace="http://schemas.microsoft.com/office/2006/documentManagement/types"/>
    <xsd:element name="Language" ma:index="2" nillable="true" ma:displayName="Language" ma:default="Nederlands" ma:description="Langue du document - Taal van het document" ma:internalName="Languag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Nederlands"/>
                    <xsd:enumeration value="Français"/>
                    <xsd:enumeration value="English"/>
                    <xsd:enumeration value="German"/>
                  </xsd:restriction>
                </xsd:simpleType>
              </xsd:element>
            </xsd:sequence>
          </xsd:extension>
        </xsd:complexContent>
      </xsd:complexType>
    </xsd:element>
    <xsd:element name="Theme_x0020_Niveau_x0020_3" ma:index="25" nillable="true" ma:displayName="Theme Niveau 3" ma:hidden="true" ma:internalName="Theme_x0020_Niveau_x0020_30" ma:readOnly="fals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EndDate" ma:index="12" ma:displayName="End Date" ma:default="2060-01-01T00:00:00Z" ma:format="DateOnly" ma:internalName="_End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6" ma:displayName="Author"/>
        <xsd:element ref="dcterms:created" minOccurs="0" maxOccurs="1"/>
        <xsd:element ref="dc:identifier" minOccurs="0" maxOccurs="1"/>
        <xsd:element name="contentType" minOccurs="0" maxOccurs="1" type="xsd:string" ma:index="24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5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2DFD53E9-D407-49C4-AE56-21D5F9B0EC64}">
  <ds:schemaRefs>
    <ds:schemaRef ds:uri="http://www.w3.org/XML/1998/namespace"/>
    <ds:schemaRef ds:uri="http://purl.org/dc/elements/1.1/"/>
    <ds:schemaRef ds:uri="http://purl.org/dc/terms/"/>
    <ds:schemaRef ds:uri="http://purl.org/dc/dcmitype/"/>
    <ds:schemaRef ds:uri="d6e05fb4-4ff7-45e7-9d0d-b9f3e278ffe2"/>
    <ds:schemaRef ds:uri="http://schemas.microsoft.com/office/2006/metadata/properties"/>
    <ds:schemaRef ds:uri="http://schemas.microsoft.com/office/2006/documentManagement/types"/>
    <ds:schemaRef ds:uri="http://schemas.microsoft.com/sharepoint/v3/fields"/>
    <ds:schemaRef ds:uri="http://schemas.openxmlformats.org/package/2006/metadata/core-properties"/>
    <ds:schemaRef ds:uri="ff756884-51f2-4913-b8dd-ae814adc4cd8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C5B28D9-E629-4587-AE6D-2C5C937CDE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e05fb4-4ff7-45e7-9d0d-b9f3e278ffe2"/>
    <ds:schemaRef ds:uri="ff756884-51f2-4913-b8dd-ae814adc4cd8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1800FAB-5C07-4686-8FAE-45EE86312FB5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1682</TotalTime>
  <Words>832</Words>
  <Application>Microsoft Office PowerPoint</Application>
  <PresentationFormat>Diavoorstelling (4:3)</PresentationFormat>
  <Paragraphs>187</Paragraphs>
  <Slides>18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Standaardontwerp</vt:lpstr>
      <vt:lpstr>NOUVELLE STRUCTURE POUR L’ENREGISTREMENT DE L’ADRESSE </vt:lpstr>
      <vt:lpstr>Enregistrement de l’adresse</vt:lpstr>
      <vt:lpstr>Problèmes avec l’actuel mode d’enregistrement de l’adresse</vt:lpstr>
      <vt:lpstr>Problèmes avec l’actuel mode d’enregistrement de l’adresse</vt:lpstr>
      <vt:lpstr>Structure de l’adresse au RRN</vt:lpstr>
      <vt:lpstr>Problèmes avec l’actuel mode d’enregistrement de l’adresse – TI020</vt:lpstr>
      <vt:lpstr>Problèmes avec le mode actuel d’enregistrement de l’adresse – TI020</vt:lpstr>
      <vt:lpstr>Problèmes avec l’actuel mode d’enregistrement de l’adresse</vt:lpstr>
      <vt:lpstr>Problèmes avec le mode actuel d’enregistrement de l’adresse – TI020</vt:lpstr>
      <vt:lpstr>Problèmes avec l’actuel mode d’enregistrement de l’adresse – TI020</vt:lpstr>
      <vt:lpstr>Nouvelle structure  du TI020 et adaptation des fichiers traducteurs</vt:lpstr>
      <vt:lpstr>Nouvelle structure TI020</vt:lpstr>
      <vt:lpstr>Nouvelle structure TI020</vt:lpstr>
      <vt:lpstr>Nouvelle structure TI020</vt:lpstr>
      <vt:lpstr>Solutions possibles </vt:lpstr>
      <vt:lpstr>Adaptation des fichiers traducteurs</vt:lpstr>
      <vt:lpstr>Timing</vt:lpstr>
      <vt:lpstr>MERCI DE VOTRE ATTENTION</vt:lpstr>
    </vt:vector>
  </TitlesOfParts>
  <Company>FOD Binnenlandse Zaken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Marc Ruymen</dc:creator>
  <cp:lastModifiedBy>Stefan Van de Venster</cp:lastModifiedBy>
  <cp:revision>141</cp:revision>
  <dcterms:created xsi:type="dcterms:W3CDTF">2007-07-02T10:03:53Z</dcterms:created>
  <dcterms:modified xsi:type="dcterms:W3CDTF">2014-10-23T08:16:05Z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heme Niveau 3">
    <vt:lpwstr>Institutions et Population</vt:lpwstr>
  </property>
  <property fmtid="{D5CDD505-2E9C-101B-9397-08002B2CF9AE}" pid="3" name="ContentType">
    <vt:lpwstr>IBZ_Document</vt:lpwstr>
  </property>
  <property fmtid="{D5CDD505-2E9C-101B-9397-08002B2CF9AE}" pid="4" name="Order">
    <vt:lpwstr>49800.0000000000</vt:lpwstr>
  </property>
  <property fmtid="{D5CDD505-2E9C-101B-9397-08002B2CF9AE}" pid="5" name="WorkflowCreationPath">
    <vt:lpwstr>f7e1b858-fb73-4ae2-b540-e2b7e8052cbe,3;89948025-4081-4f5e-a424-2864ba34d0a4,3;</vt:lpwstr>
  </property>
</Properties>
</file>