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9"/>
  </p:notesMasterIdLst>
  <p:handoutMasterIdLst>
    <p:handoutMasterId r:id="rId20"/>
  </p:handoutMasterIdLst>
  <p:sldIdLst>
    <p:sldId id="256" r:id="rId6"/>
    <p:sldId id="280" r:id="rId7"/>
    <p:sldId id="302" r:id="rId8"/>
    <p:sldId id="293" r:id="rId9"/>
    <p:sldId id="295" r:id="rId10"/>
    <p:sldId id="296" r:id="rId11"/>
    <p:sldId id="297" r:id="rId12"/>
    <p:sldId id="298" r:id="rId13"/>
    <p:sldId id="294" r:id="rId14"/>
    <p:sldId id="300" r:id="rId15"/>
    <p:sldId id="299" r:id="rId16"/>
    <p:sldId id="301" r:id="rId17"/>
    <p:sldId id="279" r:id="rId18"/>
  </p:sldIdLst>
  <p:sldSz cx="9144000" cy="6858000" type="screen4x3"/>
  <p:notesSz cx="6662738" cy="9926638"/>
  <p:defaultTextStyle>
    <a:defPPr>
      <a:defRPr lang="nl-NL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DD2F"/>
    <a:srgbClr val="B2A9A0"/>
    <a:srgbClr val="6B645E"/>
    <a:srgbClr val="D2D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0" autoAdjust="0"/>
    <p:restoredTop sz="94624" autoAdjust="0"/>
  </p:normalViewPr>
  <p:slideViewPr>
    <p:cSldViewPr>
      <p:cViewPr varScale="1">
        <p:scale>
          <a:sx n="87" d="100"/>
          <a:sy n="87" d="100"/>
        </p:scale>
        <p:origin x="-14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120" y="-108"/>
      </p:cViewPr>
      <p:guideLst>
        <p:guide orient="horz" pos="3127"/>
        <p:guide pos="20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22691" y="9366109"/>
            <a:ext cx="1120952" cy="247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/>
            <a:r>
              <a:rPr lang="nl-NL" sz="1000" dirty="0" smtClean="0"/>
              <a:t>18 april 2013</a:t>
            </a:r>
            <a:endParaRPr lang="nl-NL" sz="1000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648367" y="9366109"/>
            <a:ext cx="3405364" cy="247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nl-NL" dirty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58455" y="9366109"/>
            <a:ext cx="1122526" cy="247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3DA6D37-A779-4087-B136-61FA90FF9956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530564" y="9311813"/>
            <a:ext cx="565671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898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25" y="766763"/>
            <a:ext cx="4903788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38" y="4752522"/>
            <a:ext cx="4836468" cy="444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5128" name="Rectangle 1032"/>
          <p:cNvSpPr>
            <a:spLocks noChangeArrowheads="1"/>
          </p:cNvSpPr>
          <p:nvPr/>
        </p:nvSpPr>
        <p:spPr bwMode="auto">
          <a:xfrm>
            <a:off x="897392" y="9489074"/>
            <a:ext cx="1120952" cy="24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/>
            <a:r>
              <a:rPr lang="nl-NL" sz="1000"/>
              <a:t>25 september 2005</a:t>
            </a:r>
          </a:p>
        </p:txBody>
      </p:sp>
      <p:sp>
        <p:nvSpPr>
          <p:cNvPr id="5129" name="Rectangle 1033"/>
          <p:cNvSpPr>
            <a:spLocks noChangeArrowheads="1"/>
          </p:cNvSpPr>
          <p:nvPr/>
        </p:nvSpPr>
        <p:spPr bwMode="auto">
          <a:xfrm>
            <a:off x="1648367" y="9489074"/>
            <a:ext cx="3405364" cy="24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nl-NL" sz="1000"/>
              <a:t>Via Beeld &gt; Koptekst en voettekst kan je de voettekst ingeven</a:t>
            </a:r>
          </a:p>
        </p:txBody>
      </p:sp>
      <p:sp>
        <p:nvSpPr>
          <p:cNvPr id="5130" name="Rectangle 1034"/>
          <p:cNvSpPr>
            <a:spLocks noChangeArrowheads="1"/>
          </p:cNvSpPr>
          <p:nvPr/>
        </p:nvSpPr>
        <p:spPr bwMode="auto">
          <a:xfrm>
            <a:off x="4694774" y="9489074"/>
            <a:ext cx="1122527" cy="24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/>
            <a:fld id="{8BC56821-2347-4266-8082-F39E56CE5ED0}" type="slidenum">
              <a:rPr lang="nl-NL" sz="1000"/>
              <a:pPr algn="r"/>
              <a:t>‹#›</a:t>
            </a:fld>
            <a:endParaRPr lang="nl-NL" sz="1000"/>
          </a:p>
        </p:txBody>
      </p:sp>
      <p:sp>
        <p:nvSpPr>
          <p:cNvPr id="5131" name="Line 1035"/>
          <p:cNvSpPr>
            <a:spLocks noChangeShapeType="1"/>
          </p:cNvSpPr>
          <p:nvPr/>
        </p:nvSpPr>
        <p:spPr bwMode="auto">
          <a:xfrm>
            <a:off x="894243" y="9433181"/>
            <a:ext cx="49277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85470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rgbClr val="D2D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38313" y="3702050"/>
            <a:ext cx="5727700" cy="990600"/>
          </a:xfrm>
        </p:spPr>
        <p:txBody>
          <a:bodyPr anchor="b"/>
          <a:lstStyle>
            <a:lvl1pPr marL="0" indent="0" algn="r">
              <a:lnSpc>
                <a:spcPts val="3500"/>
              </a:lnSpc>
              <a:buFontTx/>
              <a:buNone/>
              <a:defRPr sz="3100"/>
            </a:lvl1pPr>
          </a:lstStyle>
          <a:p>
            <a:r>
              <a:rPr lang="nl-NL"/>
              <a:t>Klik om het opmaakprofiel van de modeltitel te bewerken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36725" y="4718050"/>
            <a:ext cx="5729288" cy="728663"/>
          </a:xfrm>
          <a:noFill/>
        </p:spPr>
        <p:txBody>
          <a:bodyPr/>
          <a:lstStyle>
            <a:lvl1pPr marL="0" indent="0" algn="r">
              <a:lnSpc>
                <a:spcPts val="2600"/>
              </a:lnSpc>
              <a:spcBef>
                <a:spcPct val="0"/>
              </a:spcBef>
              <a:buFontTx/>
              <a:buNone/>
              <a:defRPr sz="2200" b="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793750" y="2260600"/>
            <a:ext cx="1800225" cy="431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5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0825" cy="1462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790575" y="2371725"/>
            <a:ext cx="1800225" cy="276225"/>
          </a:xfrm>
        </p:spPr>
        <p:txBody>
          <a:bodyPr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086EFF17-9F84-4AE2-BB64-57FBF48673B7}" type="datetime1">
              <a:rPr lang="fr-FR" smtClean="0"/>
              <a:pPr/>
              <a:t>26/10/2016</a:t>
            </a:fld>
            <a:endParaRPr lang="nl-NL"/>
          </a:p>
        </p:txBody>
      </p:sp>
      <p:pic>
        <p:nvPicPr>
          <p:cNvPr id="6156" name="Picture 12" descr="logo-b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6725" y="6299200"/>
            <a:ext cx="292100" cy="214313"/>
          </a:xfrm>
          <a:prstGeom prst="rect">
            <a:avLst/>
          </a:prstGeom>
          <a:noFill/>
        </p:spPr>
      </p:pic>
      <p:pic>
        <p:nvPicPr>
          <p:cNvPr id="6157" name="Picture 13" descr="103 ibz-FRNL_POS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2188" y="420688"/>
            <a:ext cx="2378075" cy="650875"/>
          </a:xfrm>
          <a:prstGeom prst="rect">
            <a:avLst/>
          </a:prstGeom>
          <a:noFill/>
        </p:spPr>
      </p:pic>
      <p:grpSp>
        <p:nvGrpSpPr>
          <p:cNvPr id="6164" name="Group 20"/>
          <p:cNvGrpSpPr>
            <a:grpSpLocks/>
          </p:cNvGrpSpPr>
          <p:nvPr userDrawn="1"/>
        </p:nvGrpSpPr>
        <p:grpSpPr bwMode="auto">
          <a:xfrm>
            <a:off x="793750" y="2692400"/>
            <a:ext cx="7626350" cy="3171825"/>
            <a:chOff x="500" y="1696"/>
            <a:chExt cx="4804" cy="1998"/>
          </a:xfrm>
        </p:grpSpPr>
        <p:sp>
          <p:nvSpPr>
            <p:cNvPr id="6158" name="Rectangle 14"/>
            <p:cNvSpPr>
              <a:spLocks noChangeArrowheads="1"/>
            </p:cNvSpPr>
            <p:nvPr userDrawn="1"/>
          </p:nvSpPr>
          <p:spPr bwMode="auto">
            <a:xfrm>
              <a:off x="500" y="1696"/>
              <a:ext cx="4588" cy="216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159" name="Rectangle 15"/>
            <p:cNvSpPr>
              <a:spLocks noChangeArrowheads="1"/>
            </p:cNvSpPr>
            <p:nvPr userDrawn="1"/>
          </p:nvSpPr>
          <p:spPr bwMode="auto">
            <a:xfrm>
              <a:off x="5088" y="1696"/>
              <a:ext cx="216" cy="1782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162" name="Rectangle 18"/>
            <p:cNvSpPr>
              <a:spLocks noChangeArrowheads="1"/>
            </p:cNvSpPr>
            <p:nvPr userDrawn="1"/>
          </p:nvSpPr>
          <p:spPr bwMode="auto">
            <a:xfrm>
              <a:off x="716" y="3478"/>
              <a:ext cx="4588" cy="216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163" name="Rectangle 19"/>
            <p:cNvSpPr>
              <a:spLocks noChangeArrowheads="1"/>
            </p:cNvSpPr>
            <p:nvPr userDrawn="1"/>
          </p:nvSpPr>
          <p:spPr bwMode="auto">
            <a:xfrm>
              <a:off x="500" y="1912"/>
              <a:ext cx="216" cy="1782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EF45DB-D928-4705-B330-849B3A08A2B4}" type="datetime1">
              <a:rPr lang="fr-FR" smtClean="0"/>
              <a:pPr/>
              <a:t>26/10/2016</a:t>
            </a:fld>
            <a:endParaRPr lang="nl-NL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F12393-86AA-4FE2-B27D-CE139720BB86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35738" y="241300"/>
            <a:ext cx="1887537" cy="57499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68363" y="241300"/>
            <a:ext cx="5514975" cy="57499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AB1F46-F6A6-4BDE-A169-28626A2CCBDE}" type="datetime1">
              <a:rPr lang="fr-FR" smtClean="0"/>
              <a:pPr/>
              <a:t>26/10/2016</a:t>
            </a:fld>
            <a:endParaRPr lang="nl-NL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C87CBE-E1E9-452F-B7CA-2E9C13065F1D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101487-A6E4-4109-9B2D-A9E92375A34D}" type="datetime1">
              <a:rPr lang="fr-FR" smtClean="0"/>
              <a:pPr/>
              <a:t>26/10/2016</a:t>
            </a:fld>
            <a:endParaRPr lang="nl-NL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106DE0-CFA9-4FDF-B02B-38C8C1677182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ED874A-16AA-4D59-B7D2-98E68DEC0FC9}" type="datetime1">
              <a:rPr lang="fr-FR" smtClean="0"/>
              <a:pPr/>
              <a:t>26/10/2016</a:t>
            </a:fld>
            <a:endParaRPr lang="nl-NL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663375-1936-4879-818B-40273972B5AD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192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63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9E0C46-0133-4308-88CA-5E0CBAE80FD5}" type="datetime1">
              <a:rPr lang="fr-FR" smtClean="0"/>
              <a:pPr/>
              <a:t>26/10/2016</a:t>
            </a:fld>
            <a:endParaRPr lang="nl-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8C5613-2AE9-42A5-A007-647B3960D9E5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ACDBA9-D2F5-4D7D-8EDD-43520E2B38E3}" type="datetime1">
              <a:rPr lang="fr-FR" smtClean="0"/>
              <a:pPr/>
              <a:t>26/10/2016</a:t>
            </a:fld>
            <a:endParaRPr lang="nl-NL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FC6F7B-28F2-4C61-A372-7773F42E159D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4D2EBF-FC54-4369-AA34-158D376E652B}" type="datetime1">
              <a:rPr lang="fr-FR" smtClean="0"/>
              <a:pPr/>
              <a:t>26/10/2016</a:t>
            </a:fld>
            <a:endParaRPr lang="nl-NL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850893-2C46-4589-AD74-FF367E990452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41B78C-16F1-4462-B290-77C638EB6014}" type="datetime1">
              <a:rPr lang="fr-FR" smtClean="0"/>
              <a:pPr/>
              <a:t>26/10/2016</a:t>
            </a:fld>
            <a:endParaRPr lang="nl-NL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B7B1B1-6748-45E5-ACB8-2F9852454FB1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0982FD-10E1-4370-B453-AD66DE73129A}" type="datetime1">
              <a:rPr lang="fr-FR" smtClean="0"/>
              <a:pPr/>
              <a:t>26/10/2016</a:t>
            </a:fld>
            <a:endParaRPr lang="nl-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821A0F-1D05-4615-8C48-02A28037029F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7FFD98-41F1-440C-B750-81A5AC9D8364}" type="datetime1">
              <a:rPr lang="fr-FR" smtClean="0"/>
              <a:pPr/>
              <a:t>26/10/2016</a:t>
            </a:fld>
            <a:endParaRPr lang="nl-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336A8B-4665-4C5E-829C-3FE1E2CF5CDE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62000" y="1463675"/>
            <a:ext cx="7664450" cy="5394325"/>
          </a:xfrm>
          <a:prstGeom prst="rect">
            <a:avLst/>
          </a:prstGeom>
          <a:solidFill>
            <a:srgbClr val="D2D2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8363" y="241300"/>
            <a:ext cx="7554912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876425"/>
            <a:ext cx="6781800" cy="4114800"/>
          </a:xfrm>
          <a:prstGeom prst="rect">
            <a:avLst/>
          </a:prstGeom>
          <a:solidFill>
            <a:srgbClr val="D2D2C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4750" y="656748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6B645E"/>
                </a:solidFill>
              </a:defRPr>
            </a:lvl1pPr>
          </a:lstStyle>
          <a:p>
            <a:fld id="{5AC6F4ED-5996-4F74-BBE1-023150D5D977}" type="datetime1">
              <a:rPr lang="fr-FR" smtClean="0"/>
              <a:pPr/>
              <a:t>26/10/2016</a:t>
            </a:fld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0925" y="6530975"/>
            <a:ext cx="7620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500" b="1">
                <a:solidFill>
                  <a:srgbClr val="6B645E"/>
                </a:solidFill>
              </a:defRPr>
            </a:lvl1pPr>
          </a:lstStyle>
          <a:p>
            <a:fld id="{6E78AC4F-929D-456A-AC42-40C61B1C3783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463675"/>
            <a:ext cx="317500" cy="13033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marL="3984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+mj-lt"/>
          <a:ea typeface="+mj-ea"/>
          <a:cs typeface="+mj-cs"/>
        </a:defRPr>
      </a:lvl1pPr>
      <a:lvl2pPr marL="3984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2pPr>
      <a:lvl3pPr marL="3984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3pPr>
      <a:lvl4pPr marL="3984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4pPr>
      <a:lvl5pPr marL="3984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5pPr>
      <a:lvl6pPr marL="8556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6pPr>
      <a:lvl7pPr marL="13128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7pPr>
      <a:lvl8pPr marL="17700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8pPr>
      <a:lvl9pPr marL="22272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9pPr>
    </p:titleStyle>
    <p:bodyStyle>
      <a:lvl1pPr marL="319088" indent="-319088" algn="l" rtl="0" fontAlgn="base">
        <a:lnSpc>
          <a:spcPts val="28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300" b="1">
          <a:solidFill>
            <a:schemeClr val="tx1"/>
          </a:solidFill>
          <a:latin typeface="+mn-lt"/>
          <a:ea typeface="+mn-ea"/>
          <a:cs typeface="+mn-cs"/>
        </a:defRPr>
      </a:lvl1pPr>
      <a:lvl2pPr marL="474663" indent="-146050" algn="l" rtl="0" fontAlgn="base">
        <a:lnSpc>
          <a:spcPts val="2500"/>
        </a:lnSpc>
        <a:spcBef>
          <a:spcPct val="2000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2pPr>
      <a:lvl3pPr marL="638175" indent="-147638" algn="l" rtl="0" fontAlgn="base">
        <a:spcBef>
          <a:spcPct val="20000"/>
        </a:spcBef>
        <a:spcAft>
          <a:spcPct val="0"/>
        </a:spcAft>
        <a:buSzPct val="70000"/>
        <a:buChar char="•"/>
        <a:defRPr sz="2100">
          <a:solidFill>
            <a:schemeClr val="tx1"/>
          </a:solidFill>
          <a:latin typeface="+mn-lt"/>
        </a:defRPr>
      </a:lvl3pPr>
      <a:lvl4pPr marL="1695450" indent="-228600" algn="l" rtl="0" fontAlgn="base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145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5717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289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4861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433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D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3352800"/>
            <a:ext cx="5727700" cy="990600"/>
          </a:xfrm>
        </p:spPr>
        <p:txBody>
          <a:bodyPr/>
          <a:lstStyle/>
          <a:p>
            <a:pPr algn="ctr"/>
            <a:r>
              <a:rPr lang="en-GB" dirty="0" smtClean="0"/>
              <a:t>Cahier des charges</a:t>
            </a:r>
            <a:br>
              <a:rPr lang="en-GB" dirty="0" smtClean="0"/>
            </a:br>
            <a:r>
              <a:rPr lang="en-GB" dirty="0" err="1" smtClean="0"/>
              <a:t>eID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GB" dirty="0" smtClean="0"/>
              <a:t>26 </a:t>
            </a:r>
            <a:r>
              <a:rPr lang="en-GB" dirty="0" err="1" smtClean="0"/>
              <a:t>octobre</a:t>
            </a:r>
            <a:r>
              <a:rPr lang="en-GB" dirty="0" smtClean="0"/>
              <a:t> 2016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67400" y="5029200"/>
            <a:ext cx="2124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Bart Vrancken</a:t>
            </a:r>
            <a:endParaRPr lang="nl-BE" dirty="0"/>
          </a:p>
        </p:txBody>
      </p:sp>
      <p:pic>
        <p:nvPicPr>
          <p:cNvPr id="6" name="Picture 4" descr="030403021"/>
          <p:cNvPicPr>
            <a:picLocks noChangeAspect="1" noChangeArrowheads="1"/>
          </p:cNvPicPr>
          <p:nvPr/>
        </p:nvPicPr>
        <p:blipFill>
          <a:blip r:embed="rId3" cstate="print"/>
          <a:srcRect l="5679" r="5679"/>
          <a:stretch>
            <a:fillRect/>
          </a:stretch>
        </p:blipFill>
        <p:spPr bwMode="auto">
          <a:xfrm rot="10800000" flipH="1" flipV="1">
            <a:off x="3733800" y="4419600"/>
            <a:ext cx="1752600" cy="1037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Bon marché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76425"/>
            <a:ext cx="7010400" cy="4114800"/>
          </a:xfrm>
        </p:spPr>
        <p:txBody>
          <a:bodyPr/>
          <a:lstStyle/>
          <a:p>
            <a:r>
              <a:rPr lang="nl-BE" dirty="0" err="1" smtClean="0"/>
              <a:t>Contrat</a:t>
            </a:r>
            <a:r>
              <a:rPr lang="nl-BE" dirty="0" smtClean="0"/>
              <a:t> pour les cartes et les </a:t>
            </a:r>
            <a:r>
              <a:rPr lang="nl-BE" dirty="0" err="1" smtClean="0"/>
              <a:t>certificats</a:t>
            </a:r>
            <a:endParaRPr lang="nl-BE" dirty="0" smtClean="0"/>
          </a:p>
          <a:p>
            <a:pPr lvl="1"/>
            <a:r>
              <a:rPr lang="nl-BE" dirty="0" smtClean="0"/>
              <a:t>10 </a:t>
            </a:r>
            <a:r>
              <a:rPr lang="nl-BE" dirty="0" err="1" smtClean="0"/>
              <a:t>ans</a:t>
            </a:r>
            <a:endParaRPr lang="nl-BE" dirty="0" smtClean="0"/>
          </a:p>
          <a:p>
            <a:pPr lvl="1"/>
            <a:r>
              <a:rPr lang="nl-BE" dirty="0" smtClean="0"/>
              <a:t>Nouveaux SLA et prix</a:t>
            </a:r>
            <a:endParaRPr lang="nl-BE" dirty="0"/>
          </a:p>
          <a:p>
            <a:r>
              <a:rPr lang="nl-BE" dirty="0" err="1" smtClean="0"/>
              <a:t>Clé</a:t>
            </a:r>
            <a:r>
              <a:rPr lang="nl-BE" dirty="0" smtClean="0"/>
              <a:t> (</a:t>
            </a:r>
            <a:r>
              <a:rPr lang="nl-BE" dirty="0" err="1" smtClean="0"/>
              <a:t>unique</a:t>
            </a:r>
            <a:r>
              <a:rPr lang="nl-BE" dirty="0" smtClean="0"/>
              <a:t> mais </a:t>
            </a:r>
            <a:r>
              <a:rPr lang="nl-BE" dirty="0" err="1" smtClean="0"/>
              <a:t>sécurisé</a:t>
            </a:r>
            <a:r>
              <a:rPr lang="nl-BE" dirty="0" smtClean="0"/>
              <a:t>)</a:t>
            </a:r>
            <a:endParaRPr lang="nl-BE" dirty="0"/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Synergie </a:t>
            </a:r>
            <a:r>
              <a:rPr lang="nl-BE" dirty="0" err="1" smtClean="0"/>
              <a:t>avec</a:t>
            </a:r>
            <a:r>
              <a:rPr lang="nl-BE" dirty="0" smtClean="0"/>
              <a:t> les permis de </a:t>
            </a:r>
            <a:r>
              <a:rPr lang="nl-BE" dirty="0" err="1" smtClean="0"/>
              <a:t>conduire</a:t>
            </a:r>
            <a:r>
              <a:rPr lang="nl-BE" dirty="0" smtClean="0"/>
              <a:t> et les </a:t>
            </a:r>
            <a:r>
              <a:rPr lang="nl-BE" dirty="0" err="1" smtClean="0"/>
              <a:t>passeports</a:t>
            </a:r>
            <a:endParaRPr lang="nl-BE" dirty="0" smtClean="0"/>
          </a:p>
          <a:p>
            <a:endParaRPr lang="nl-BE" dirty="0"/>
          </a:p>
          <a:p>
            <a:r>
              <a:rPr lang="nl-BE" dirty="0" smtClean="0"/>
              <a:t>Remplacement de </a:t>
            </a:r>
            <a:r>
              <a:rPr lang="nl-BE" dirty="0" err="1" smtClean="0"/>
              <a:t>l’application</a:t>
            </a:r>
            <a:r>
              <a:rPr lang="nl-BE" dirty="0" smtClean="0"/>
              <a:t> RAPC</a:t>
            </a:r>
          </a:p>
          <a:p>
            <a:endParaRPr lang="nl-BE" dirty="0"/>
          </a:p>
          <a:p>
            <a:r>
              <a:rPr lang="nl-BE" dirty="0" err="1" smtClean="0"/>
              <a:t>Système</a:t>
            </a:r>
            <a:r>
              <a:rPr lang="nl-BE" dirty="0" smtClean="0"/>
              <a:t> de </a:t>
            </a:r>
            <a:r>
              <a:rPr lang="nl-BE" dirty="0" err="1" smtClean="0"/>
              <a:t>simplification</a:t>
            </a:r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26 octobre 2016</a:t>
            </a:r>
            <a:endParaRPr lang="nl-NL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21085"/>
            <a:ext cx="647140" cy="1205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www.belgium.be/sites/default/files/private/photo_du_gouvernem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984" y="138017"/>
            <a:ext cx="1737862" cy="118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56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Utile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Document </a:t>
            </a:r>
            <a:r>
              <a:rPr lang="nl-BE" dirty="0" err="1" smtClean="0"/>
              <a:t>d’identité</a:t>
            </a:r>
            <a:r>
              <a:rPr lang="nl-BE" dirty="0" smtClean="0"/>
              <a:t> </a:t>
            </a:r>
            <a:r>
              <a:rPr lang="nl-BE" dirty="0" err="1" smtClean="0"/>
              <a:t>physique</a:t>
            </a:r>
            <a:endParaRPr lang="nl-BE" dirty="0" smtClean="0"/>
          </a:p>
          <a:p>
            <a:pPr lvl="1"/>
            <a:r>
              <a:rPr lang="nl-BE" dirty="0" err="1" smtClean="0"/>
              <a:t>Puce</a:t>
            </a:r>
            <a:r>
              <a:rPr lang="nl-BE" dirty="0" smtClean="0"/>
              <a:t> ICAO pour des </a:t>
            </a:r>
            <a:r>
              <a:rPr lang="nl-BE" dirty="0" err="1" smtClean="0"/>
              <a:t>contrôles</a:t>
            </a:r>
            <a:r>
              <a:rPr lang="nl-BE" dirty="0" smtClean="0"/>
              <a:t> </a:t>
            </a:r>
            <a:r>
              <a:rPr lang="nl-BE" dirty="0" err="1" smtClean="0"/>
              <a:t>automatiques</a:t>
            </a:r>
            <a:r>
              <a:rPr lang="nl-BE" dirty="0" smtClean="0"/>
              <a:t> </a:t>
            </a:r>
            <a:r>
              <a:rPr lang="nl-BE" dirty="0" err="1" smtClean="0"/>
              <a:t>aux</a:t>
            </a:r>
            <a:r>
              <a:rPr lang="nl-BE" dirty="0" smtClean="0"/>
              <a:t> </a:t>
            </a:r>
            <a:r>
              <a:rPr lang="nl-BE" dirty="0" err="1" smtClean="0"/>
              <a:t>frontières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err="1" smtClean="0"/>
              <a:t>Clé</a:t>
            </a:r>
            <a:r>
              <a:rPr lang="nl-BE" dirty="0" smtClean="0"/>
              <a:t> vers </a:t>
            </a:r>
            <a:r>
              <a:rPr lang="nl-BE" dirty="0" err="1" smtClean="0"/>
              <a:t>l’e-government</a:t>
            </a:r>
            <a:endParaRPr lang="nl-BE" dirty="0" smtClean="0"/>
          </a:p>
          <a:p>
            <a:pPr lvl="1"/>
            <a:r>
              <a:rPr lang="nl-BE" dirty="0" err="1" smtClean="0"/>
              <a:t>Nouvelles</a:t>
            </a:r>
            <a:r>
              <a:rPr lang="nl-BE" dirty="0" smtClean="0"/>
              <a:t> cartes </a:t>
            </a:r>
          </a:p>
          <a:p>
            <a:pPr lvl="2"/>
            <a:r>
              <a:rPr lang="nl-BE" dirty="0" smtClean="0"/>
              <a:t>ICT (intra corporate </a:t>
            </a:r>
            <a:r>
              <a:rPr lang="nl-BE" dirty="0" err="1" smtClean="0"/>
              <a:t>transferee</a:t>
            </a:r>
            <a:r>
              <a:rPr lang="nl-BE" dirty="0" smtClean="0"/>
              <a:t>)</a:t>
            </a:r>
          </a:p>
          <a:p>
            <a:pPr lvl="2"/>
            <a:r>
              <a:rPr lang="nl-BE" dirty="0" smtClean="0"/>
              <a:t>Mobile ICT</a:t>
            </a:r>
          </a:p>
          <a:p>
            <a:pPr lvl="2"/>
            <a:r>
              <a:rPr lang="nl-BE" dirty="0" err="1" smtClean="0"/>
              <a:t>KidsID</a:t>
            </a:r>
            <a:r>
              <a:rPr lang="nl-BE" dirty="0" smtClean="0"/>
              <a:t> pour les </a:t>
            </a:r>
            <a:r>
              <a:rPr lang="nl-BE" dirty="0" err="1" smtClean="0"/>
              <a:t>résidents</a:t>
            </a:r>
            <a:r>
              <a:rPr lang="nl-BE" dirty="0" smtClean="0"/>
              <a:t> </a:t>
            </a:r>
            <a:r>
              <a:rPr lang="nl-BE" dirty="0" err="1" smtClean="0"/>
              <a:t>étrangers</a:t>
            </a:r>
            <a:endParaRPr lang="nl-BE" dirty="0" smtClean="0"/>
          </a:p>
          <a:p>
            <a:pPr lvl="2"/>
            <a:r>
              <a:rPr lang="nl-BE" dirty="0" smtClean="0"/>
              <a:t>Cartes pour les non-</a:t>
            </a:r>
            <a:r>
              <a:rPr lang="nl-BE" dirty="0" err="1" smtClean="0"/>
              <a:t>résidents</a:t>
            </a:r>
            <a:endParaRPr lang="nl-BE" dirty="0" smtClean="0"/>
          </a:p>
          <a:p>
            <a:pPr lvl="2"/>
            <a:r>
              <a:rPr lang="nl-BE" dirty="0" smtClean="0"/>
              <a:t>Cartes pour les </a:t>
            </a:r>
            <a:r>
              <a:rPr lang="nl-BE" dirty="0" err="1" smtClean="0"/>
              <a:t>diplomates</a:t>
            </a:r>
            <a:endParaRPr lang="nl-BE" dirty="0" smtClean="0"/>
          </a:p>
          <a:p>
            <a:pPr lvl="1"/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26 octobre 2016</a:t>
            </a:r>
            <a:endParaRPr lang="nl-NL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21085"/>
            <a:ext cx="647140" cy="1205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www.belgium.be/sites/default/files/private/photo_du_gouvernem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984" y="138017"/>
            <a:ext cx="1737862" cy="118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37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Pratique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1600" dirty="0" err="1" smtClean="0"/>
              <a:t>Continuité</a:t>
            </a:r>
            <a:r>
              <a:rPr lang="nl-BE" sz="1600" dirty="0" smtClean="0"/>
              <a:t> </a:t>
            </a:r>
            <a:r>
              <a:rPr lang="nl-BE" sz="1600" dirty="0" err="1" smtClean="0"/>
              <a:t>avec</a:t>
            </a:r>
            <a:r>
              <a:rPr lang="nl-BE" sz="1600" dirty="0" smtClean="0"/>
              <a:t> les </a:t>
            </a:r>
            <a:r>
              <a:rPr lang="nl-BE" sz="1600" dirty="0" err="1" smtClean="0"/>
              <a:t>certificats</a:t>
            </a:r>
            <a:r>
              <a:rPr lang="nl-BE" sz="1600" dirty="0" smtClean="0"/>
              <a:t> pour </a:t>
            </a:r>
            <a:r>
              <a:rPr lang="nl-BE" sz="1600" dirty="0" err="1" smtClean="0"/>
              <a:t>l’accès</a:t>
            </a:r>
            <a:r>
              <a:rPr lang="nl-BE" sz="1600" dirty="0" smtClean="0"/>
              <a:t> au e-</a:t>
            </a:r>
            <a:r>
              <a:rPr lang="nl-BE" sz="1600" dirty="0" err="1" smtClean="0"/>
              <a:t>government</a:t>
            </a:r>
            <a:endParaRPr lang="nl-BE" sz="1600" dirty="0" smtClean="0"/>
          </a:p>
          <a:p>
            <a:r>
              <a:rPr lang="nl-BE" sz="1600" dirty="0" err="1" smtClean="0"/>
              <a:t>Puce</a:t>
            </a:r>
            <a:r>
              <a:rPr lang="nl-BE" sz="1600" dirty="0" smtClean="0"/>
              <a:t> ICAO pour des </a:t>
            </a:r>
            <a:r>
              <a:rPr lang="nl-BE" sz="1600" dirty="0" err="1" smtClean="0"/>
              <a:t>contrôles</a:t>
            </a:r>
            <a:r>
              <a:rPr lang="nl-BE" sz="1600" dirty="0" smtClean="0"/>
              <a:t> </a:t>
            </a:r>
            <a:r>
              <a:rPr lang="nl-BE" sz="1600" dirty="0" err="1" smtClean="0"/>
              <a:t>automatiques</a:t>
            </a:r>
            <a:r>
              <a:rPr lang="nl-BE" sz="1600" dirty="0"/>
              <a:t> plus </a:t>
            </a:r>
            <a:r>
              <a:rPr lang="nl-BE" sz="1600" dirty="0" err="1" smtClean="0"/>
              <a:t>rapides</a:t>
            </a:r>
            <a:r>
              <a:rPr lang="nl-BE" sz="1600" dirty="0" smtClean="0"/>
              <a:t> </a:t>
            </a:r>
            <a:r>
              <a:rPr lang="nl-BE" sz="1600" dirty="0" err="1" smtClean="0"/>
              <a:t>aux</a:t>
            </a:r>
            <a:r>
              <a:rPr lang="nl-BE" sz="1600" dirty="0" smtClean="0"/>
              <a:t> </a:t>
            </a:r>
            <a:r>
              <a:rPr lang="nl-BE" sz="1600" dirty="0" err="1"/>
              <a:t>frontières</a:t>
            </a:r>
            <a:endParaRPr lang="nl-BE" sz="1600" dirty="0" smtClean="0"/>
          </a:p>
          <a:p>
            <a:r>
              <a:rPr lang="nl-BE" sz="1600" dirty="0" err="1" smtClean="0"/>
              <a:t>Processus</a:t>
            </a:r>
            <a:r>
              <a:rPr lang="nl-BE" sz="1600" dirty="0" smtClean="0"/>
              <a:t> de </a:t>
            </a:r>
            <a:r>
              <a:rPr lang="nl-BE" sz="1600" dirty="0" err="1" smtClean="0"/>
              <a:t>révision</a:t>
            </a:r>
            <a:r>
              <a:rPr lang="nl-BE" sz="1600" dirty="0" smtClean="0"/>
              <a:t> </a:t>
            </a:r>
            <a:r>
              <a:rPr lang="nl-BE" sz="1600" dirty="0" err="1" smtClean="0"/>
              <a:t>avec</a:t>
            </a:r>
            <a:r>
              <a:rPr lang="nl-BE" sz="1600" dirty="0" smtClean="0"/>
              <a:t> </a:t>
            </a:r>
            <a:r>
              <a:rPr lang="nl-BE" sz="1600" dirty="0" err="1" smtClean="0"/>
              <a:t>seulement</a:t>
            </a:r>
            <a:r>
              <a:rPr lang="nl-BE" sz="1600" dirty="0" smtClean="0"/>
              <a:t> 1 visite à la commune</a:t>
            </a:r>
          </a:p>
          <a:p>
            <a:r>
              <a:rPr lang="nl-BE" sz="1600" dirty="0" smtClean="0"/>
              <a:t>FOR: </a:t>
            </a:r>
            <a:r>
              <a:rPr lang="nl-BE" sz="1600" dirty="0" err="1" smtClean="0"/>
              <a:t>réactivation</a:t>
            </a:r>
            <a:r>
              <a:rPr lang="nl-BE" sz="1600" dirty="0" smtClean="0"/>
              <a:t> des </a:t>
            </a:r>
            <a:r>
              <a:rPr lang="nl-BE" sz="1600" dirty="0" err="1" smtClean="0"/>
              <a:t>certificats</a:t>
            </a:r>
            <a:r>
              <a:rPr lang="nl-BE" sz="1600" dirty="0" smtClean="0"/>
              <a:t> à </a:t>
            </a:r>
            <a:r>
              <a:rPr lang="nl-BE" sz="1600" dirty="0" err="1" smtClean="0"/>
              <a:t>distance</a:t>
            </a:r>
            <a:endParaRPr lang="nl-BE" sz="1600" dirty="0" smtClean="0"/>
          </a:p>
          <a:p>
            <a:r>
              <a:rPr lang="nl-BE" sz="1600" dirty="0" err="1" smtClean="0"/>
              <a:t>Belges</a:t>
            </a:r>
            <a:r>
              <a:rPr lang="nl-BE" sz="1600" dirty="0" smtClean="0"/>
              <a:t> à </a:t>
            </a:r>
            <a:r>
              <a:rPr lang="nl-BE" sz="1600" dirty="0" err="1" smtClean="0"/>
              <a:t>l’étranger</a:t>
            </a:r>
            <a:endParaRPr lang="nl-BE" sz="1600" dirty="0" smtClean="0"/>
          </a:p>
          <a:p>
            <a:r>
              <a:rPr lang="nl-BE" sz="1600" dirty="0" err="1" smtClean="0"/>
              <a:t>Modernisation</a:t>
            </a:r>
            <a:r>
              <a:rPr lang="nl-BE" sz="1600" dirty="0" smtClean="0"/>
              <a:t> des RAPC</a:t>
            </a:r>
          </a:p>
          <a:p>
            <a:r>
              <a:rPr lang="nl-BE" sz="1600" dirty="0" err="1" smtClean="0"/>
              <a:t>Traitement</a:t>
            </a:r>
            <a:r>
              <a:rPr lang="nl-BE" sz="1600" dirty="0" smtClean="0"/>
              <a:t> </a:t>
            </a:r>
            <a:r>
              <a:rPr lang="nl-BE" sz="1600" dirty="0" err="1" smtClean="0"/>
              <a:t>transactionnel</a:t>
            </a:r>
            <a:endParaRPr lang="nl-BE" sz="1600" dirty="0" smtClean="0"/>
          </a:p>
          <a:p>
            <a:r>
              <a:rPr lang="nl-BE" sz="1600" dirty="0" smtClean="0"/>
              <a:t>24h/24h ; 7j/7j</a:t>
            </a:r>
          </a:p>
          <a:p>
            <a:r>
              <a:rPr lang="nl-BE" sz="1600" dirty="0" smtClean="0"/>
              <a:t>Monitoring </a:t>
            </a:r>
            <a:r>
              <a:rPr lang="nl-BE" sz="1600" dirty="0" err="1" smtClean="0"/>
              <a:t>global</a:t>
            </a:r>
            <a:endParaRPr lang="nl-BE" sz="1600" dirty="0" smtClean="0"/>
          </a:p>
          <a:p>
            <a:r>
              <a:rPr lang="nl-BE" sz="1600" dirty="0" smtClean="0"/>
              <a:t>Middleware </a:t>
            </a:r>
            <a:r>
              <a:rPr lang="nl-BE" sz="1600" dirty="0" err="1" smtClean="0"/>
              <a:t>eID</a:t>
            </a:r>
            <a:endParaRPr lang="nl-BE" sz="1600" dirty="0" smtClean="0"/>
          </a:p>
          <a:p>
            <a:pPr lvl="1"/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26 octobre 2016</a:t>
            </a:r>
            <a:endParaRPr lang="nl-NL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21085"/>
            <a:ext cx="647140" cy="1205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www.belgium.be/sites/default/files/private/photo_du_gouvernem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984" y="138017"/>
            <a:ext cx="1737862" cy="118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44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sz="6000" dirty="0" smtClean="0"/>
              <a:t>Questions ?</a:t>
            </a:r>
            <a:endParaRPr lang="fr-BE" sz="6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26 octobre 2016</a:t>
            </a:r>
            <a:endParaRPr lang="nl-NL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94932"/>
            <a:ext cx="1295400" cy="2413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www.belgium.be/sites/default/files/private/photo_du_gouvernem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984" y="1812908"/>
            <a:ext cx="3502006" cy="2395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50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26 octobre 2016</a:t>
            </a:r>
            <a:endParaRPr lang="nl-NL" dirty="0"/>
          </a:p>
        </p:txBody>
      </p:sp>
      <p:pic>
        <p:nvPicPr>
          <p:cNvPr id="6" name="Picture 2" descr="http://www.clker.com/cliparts/h/J/9/6/s/F/people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86200"/>
            <a:ext cx="8352692" cy="1143000"/>
          </a:xfrm>
          <a:prstGeom prst="rect">
            <a:avLst/>
          </a:prstGeom>
          <a:noFill/>
        </p:spPr>
      </p:pic>
      <p:sp>
        <p:nvSpPr>
          <p:cNvPr id="8" name="Down Arrow 7"/>
          <p:cNvSpPr/>
          <p:nvPr/>
        </p:nvSpPr>
        <p:spPr bwMode="auto">
          <a:xfrm>
            <a:off x="2743200" y="3352800"/>
            <a:ext cx="304800" cy="4572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9236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26 octobre 2016</a:t>
            </a:r>
            <a:endParaRPr lang="nl-NL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660" y="2133600"/>
            <a:ext cx="179966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367492" y="5301734"/>
            <a:ext cx="8868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600" dirty="0" err="1" smtClean="0">
                <a:solidFill>
                  <a:schemeClr val="bg1">
                    <a:lumMod val="75000"/>
                  </a:schemeClr>
                </a:solidFill>
              </a:rPr>
              <a:t>Designed</a:t>
            </a:r>
            <a:r>
              <a:rPr lang="nl-BE" sz="6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BE" sz="600" dirty="0" err="1">
                <a:solidFill>
                  <a:schemeClr val="bg1">
                    <a:lumMod val="75000"/>
                  </a:schemeClr>
                </a:solidFill>
              </a:rPr>
              <a:t>by</a:t>
            </a:r>
            <a:r>
              <a:rPr lang="nl-BE" sz="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BE" sz="600" dirty="0" err="1">
                <a:solidFill>
                  <a:schemeClr val="bg1">
                    <a:lumMod val="75000"/>
                  </a:schemeClr>
                </a:solidFill>
              </a:rPr>
              <a:t>Freepik</a:t>
            </a:r>
            <a:endParaRPr lang="nl-BE" sz="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52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26 octobre 2016</a:t>
            </a:r>
            <a:endParaRPr lang="nl-NL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660" y="2133600"/>
            <a:ext cx="179966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3520" y="1828800"/>
            <a:ext cx="30700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Sécurisé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	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8786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26 octobre 2016</a:t>
            </a:r>
            <a:endParaRPr lang="nl-NL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660" y="2133600"/>
            <a:ext cx="179966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3520" y="1828800"/>
            <a:ext cx="30700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Sécurisé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58758" y="1600200"/>
            <a:ext cx="264687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Bon </a:t>
            </a:r>
          </a:p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marché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779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26 octobre 2016</a:t>
            </a:r>
            <a:endParaRPr lang="nl-NL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660" y="2133600"/>
            <a:ext cx="179966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3520" y="1828800"/>
            <a:ext cx="30700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Sécurisé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51214" y="1604944"/>
            <a:ext cx="264687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Bon </a:t>
            </a:r>
          </a:p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marché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9965" y="4381130"/>
            <a:ext cx="16850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Utile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046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26 octobre 2016</a:t>
            </a:r>
            <a:endParaRPr lang="nl-NL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660" y="2133600"/>
            <a:ext cx="179966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" y="1828800"/>
            <a:ext cx="3762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Sécurisé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	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42419" y="1600200"/>
            <a:ext cx="264687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Bon </a:t>
            </a:r>
          </a:p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marché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9964" y="4381130"/>
            <a:ext cx="16850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Utile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34642" y="5202540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Pratique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94874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www.belgium.be/sites/default/files/private/photo_du_gouverneme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438400"/>
            <a:ext cx="3733800" cy="2553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26 octobre 2016</a:t>
            </a:r>
            <a:endParaRPr lang="nl-NL" dirty="0"/>
          </a:p>
        </p:txBody>
      </p:sp>
      <p:sp>
        <p:nvSpPr>
          <p:cNvPr id="3" name="Rectangle 2"/>
          <p:cNvSpPr/>
          <p:nvPr/>
        </p:nvSpPr>
        <p:spPr>
          <a:xfrm>
            <a:off x="223521" y="1828800"/>
            <a:ext cx="30700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Sécurisé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	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58841" y="1600200"/>
            <a:ext cx="264687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Bon </a:t>
            </a:r>
          </a:p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marché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9964" y="4381130"/>
            <a:ext cx="16850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Utile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30692" y="5181600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Pratique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1091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Sécurisé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76424"/>
            <a:ext cx="6781800" cy="4371975"/>
          </a:xfrm>
        </p:spPr>
        <p:txBody>
          <a:bodyPr/>
          <a:lstStyle/>
          <a:p>
            <a:r>
              <a:rPr lang="nl-BE" dirty="0" err="1" smtClean="0"/>
              <a:t>Modernisation</a:t>
            </a:r>
            <a:r>
              <a:rPr lang="nl-BE" dirty="0" smtClean="0"/>
              <a:t> des cartes</a:t>
            </a:r>
          </a:p>
          <a:p>
            <a:pPr lvl="1"/>
            <a:r>
              <a:rPr lang="nl-BE" dirty="0" smtClean="0"/>
              <a:t>Design de la carte </a:t>
            </a:r>
            <a:r>
              <a:rPr lang="nl-BE" dirty="0" err="1" smtClean="0"/>
              <a:t>physique</a:t>
            </a:r>
            <a:endParaRPr lang="nl-BE" dirty="0" smtClean="0"/>
          </a:p>
          <a:p>
            <a:pPr lvl="1"/>
            <a:r>
              <a:rPr lang="nl-BE" dirty="0" err="1" smtClean="0"/>
              <a:t>Cryptographie</a:t>
            </a:r>
            <a:endParaRPr lang="nl-BE" dirty="0" smtClean="0"/>
          </a:p>
          <a:p>
            <a:pPr lvl="1"/>
            <a:r>
              <a:rPr lang="nl-BE" dirty="0" err="1" smtClean="0"/>
              <a:t>Meilleure</a:t>
            </a:r>
            <a:r>
              <a:rPr lang="nl-BE" dirty="0" smtClean="0"/>
              <a:t> </a:t>
            </a:r>
            <a:r>
              <a:rPr lang="nl-BE" dirty="0" err="1" smtClean="0"/>
              <a:t>détection</a:t>
            </a:r>
            <a:r>
              <a:rPr lang="nl-BE" dirty="0" smtClean="0"/>
              <a:t> du </a:t>
            </a:r>
            <a:r>
              <a:rPr lang="nl-BE" dirty="0" err="1" smtClean="0"/>
              <a:t>clonage</a:t>
            </a:r>
            <a:r>
              <a:rPr lang="nl-BE" dirty="0" smtClean="0"/>
              <a:t> de la </a:t>
            </a:r>
            <a:r>
              <a:rPr lang="nl-BE" dirty="0" err="1" smtClean="0"/>
              <a:t>puce</a:t>
            </a:r>
            <a:endParaRPr lang="nl-BE" dirty="0" smtClean="0"/>
          </a:p>
          <a:p>
            <a:pPr lvl="1"/>
            <a:r>
              <a:rPr lang="nl-BE" dirty="0" err="1" smtClean="0"/>
              <a:t>Puce</a:t>
            </a:r>
            <a:r>
              <a:rPr lang="nl-BE" dirty="0" smtClean="0"/>
              <a:t> ICAO pour les </a:t>
            </a:r>
            <a:r>
              <a:rPr lang="nl-BE" dirty="0" err="1" smtClean="0"/>
              <a:t>contrôles</a:t>
            </a:r>
            <a:r>
              <a:rPr lang="nl-BE" dirty="0" smtClean="0"/>
              <a:t> </a:t>
            </a:r>
            <a:r>
              <a:rPr lang="nl-BE" dirty="0" err="1" smtClean="0"/>
              <a:t>aux</a:t>
            </a:r>
            <a:r>
              <a:rPr lang="nl-BE" dirty="0" smtClean="0"/>
              <a:t> </a:t>
            </a:r>
            <a:r>
              <a:rPr lang="nl-BE" dirty="0" err="1" smtClean="0"/>
              <a:t>frontières</a:t>
            </a:r>
            <a:endParaRPr lang="nl-BE" dirty="0" smtClean="0"/>
          </a:p>
          <a:p>
            <a:r>
              <a:rPr lang="nl-BE" dirty="0" smtClean="0"/>
              <a:t>Applet </a:t>
            </a:r>
            <a:r>
              <a:rPr lang="nl-BE" dirty="0" err="1" smtClean="0"/>
              <a:t>spécifique</a:t>
            </a:r>
            <a:endParaRPr lang="nl-BE" dirty="0" smtClean="0"/>
          </a:p>
          <a:p>
            <a:r>
              <a:rPr lang="nl-BE" dirty="0" err="1" smtClean="0"/>
              <a:t>Révision</a:t>
            </a:r>
            <a:r>
              <a:rPr lang="nl-BE" dirty="0" smtClean="0"/>
              <a:t> </a:t>
            </a:r>
            <a:r>
              <a:rPr lang="nl-BE" dirty="0" err="1" smtClean="0"/>
              <a:t>tous</a:t>
            </a:r>
            <a:r>
              <a:rPr lang="nl-BE" dirty="0" smtClean="0"/>
              <a:t> les 3 </a:t>
            </a:r>
            <a:r>
              <a:rPr lang="nl-BE" dirty="0" err="1" smtClean="0"/>
              <a:t>ans</a:t>
            </a:r>
            <a:endParaRPr lang="nl-BE" dirty="0" smtClean="0"/>
          </a:p>
          <a:p>
            <a:pPr lvl="1"/>
            <a:r>
              <a:rPr lang="nl-BE" dirty="0" smtClean="0"/>
              <a:t>Carte </a:t>
            </a:r>
            <a:r>
              <a:rPr lang="nl-BE" dirty="0" err="1" smtClean="0"/>
              <a:t>physique</a:t>
            </a:r>
            <a:endParaRPr lang="nl-BE" dirty="0" smtClean="0"/>
          </a:p>
          <a:p>
            <a:pPr lvl="1"/>
            <a:r>
              <a:rPr lang="nl-BE" dirty="0" err="1" smtClean="0"/>
              <a:t>Puce</a:t>
            </a:r>
            <a:endParaRPr lang="nl-BE" dirty="0" smtClean="0"/>
          </a:p>
          <a:p>
            <a:pPr lvl="1"/>
            <a:r>
              <a:rPr lang="nl-BE" dirty="0" smtClean="0"/>
              <a:t>Applet</a:t>
            </a:r>
          </a:p>
          <a:p>
            <a:pPr lvl="1"/>
            <a:r>
              <a:rPr lang="nl-BE" dirty="0" err="1" smtClean="0"/>
              <a:t>Cryptographie</a:t>
            </a:r>
            <a:endParaRPr lang="nl-BE" dirty="0" smtClean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26 octobre 2016</a:t>
            </a:r>
            <a:endParaRPr lang="nl-NL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21085"/>
            <a:ext cx="647140" cy="1205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www.belgium.be/sites/default/files/private/photo_du_gouvernem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984" y="138017"/>
            <a:ext cx="1737862" cy="118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40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435607"/>
      </a:dk2>
      <a:lt2>
        <a:srgbClr val="8F001C"/>
      </a:lt2>
      <a:accent1>
        <a:srgbClr val="F0AC00"/>
      </a:accent1>
      <a:accent2>
        <a:srgbClr val="063869"/>
      </a:accent2>
      <a:accent3>
        <a:srgbClr val="FFFFFF"/>
      </a:accent3>
      <a:accent4>
        <a:srgbClr val="000000"/>
      </a:accent4>
      <a:accent5>
        <a:srgbClr val="F6D2AA"/>
      </a:accent5>
      <a:accent6>
        <a:srgbClr val="05325E"/>
      </a:accent6>
      <a:hlink>
        <a:srgbClr val="D47300"/>
      </a:hlink>
      <a:folHlink>
        <a:srgbClr val="157F7D"/>
      </a:folHlink>
    </a:clrScheme>
    <a:fontScheme name="Standaardontwerp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435607"/>
        </a:dk2>
        <a:lt2>
          <a:srgbClr val="8F001C"/>
        </a:lt2>
        <a:accent1>
          <a:srgbClr val="F0AC00"/>
        </a:accent1>
        <a:accent2>
          <a:srgbClr val="063869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05325E"/>
        </a:accent6>
        <a:hlink>
          <a:srgbClr val="D47300"/>
        </a:hlink>
        <a:folHlink>
          <a:srgbClr val="157F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BZ_Document" ma:contentTypeID="0x0101004B3EE5D0A9C1CB46B5F7B658172020E7004056D99077DF9248B26AF2112750324F" ma:contentTypeVersion="87" ma:contentTypeDescription="" ma:contentTypeScope="" ma:versionID="f95cf75cb7b0b3ac49246b78168748af">
  <xsd:schema xmlns:xsd="http://www.w3.org/2001/XMLSchema" xmlns:p="http://schemas.microsoft.com/office/2006/metadata/properties" xmlns:ns1="d6e05fb4-4ff7-45e7-9d0d-b9f3e278ffe2" xmlns:ns2="ff756884-51f2-4913-b8dd-ae814adc4cd8" xmlns:ns4="http://schemas.microsoft.com/sharepoint/v3/fields" targetNamespace="http://schemas.microsoft.com/office/2006/metadata/properties" ma:root="true" ma:fieldsID="081e8494192cb57de4be6d3e4db64233" ns1:_="" ns2:_="" ns4:_="">
    <xsd:import namespace="d6e05fb4-4ff7-45e7-9d0d-b9f3e278ffe2"/>
    <xsd:import namespace="ff756884-51f2-4913-b8dd-ae814adc4cd8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Titre" minOccurs="0"/>
                <xsd:element ref="ns1:Titel" minOccurs="0"/>
                <xsd:element ref="ns2:Language" minOccurs="0"/>
                <xsd:element ref="ns1:DocDate" minOccurs="0"/>
                <xsd:element ref="ns1:Direction" minOccurs="0"/>
                <xsd:element ref="ns1:Theme_x0020_Niveau_x0020_1" minOccurs="0"/>
                <xsd:element ref="ns1:Theme_x0020_Niveau_x0020_2" minOccurs="0"/>
                <xsd:element ref="ns1:Directie1" minOccurs="0"/>
                <xsd:element ref="ns1:Thema_x0020_Niveau_x0020_11" minOccurs="0"/>
                <xsd:element ref="ns1:Thema_x0020_Niveau_x0020_21" minOccurs="0"/>
                <xsd:element ref="ns4:_EndDate"/>
                <xsd:element ref="ns1:Thema_x0020_Niveau_x0020_31" minOccurs="0"/>
                <xsd:element ref="ns1:Publication_x0020_News" minOccurs="0"/>
                <xsd:element ref="ns1:themes_concat" minOccurs="0"/>
                <xsd:element ref="ns2:Theme_x0020_Niveau_x0020_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d6e05fb4-4ff7-45e7-9d0d-b9f3e278ffe2" elementFormDefault="qualified">
    <xsd:import namespace="http://schemas.microsoft.com/office/2006/documentManagement/types"/>
    <xsd:element name="Titre" ma:index="0" nillable="true" ma:displayName="Titre" ma:internalName="Titre" ma:readOnly="false">
      <xsd:simpleType>
        <xsd:restriction base="dms:Text">
          <xsd:maxLength value="255"/>
        </xsd:restriction>
      </xsd:simpleType>
    </xsd:element>
    <xsd:element name="Titel" ma:index="1" nillable="true" ma:displayName="Titel" ma:internalName="Titel">
      <xsd:simpleType>
        <xsd:restriction base="dms:Text">
          <xsd:maxLength value="255"/>
        </xsd:restriction>
      </xsd:simpleType>
    </xsd:element>
    <xsd:element name="DocDate" ma:index="3" nillable="true" ma:displayName="DocDate" ma:default="" ma:format="DateOnly" ma:internalName="DocDate">
      <xsd:simpleType>
        <xsd:restriction base="dms:DateTime"/>
      </xsd:simpleType>
    </xsd:element>
    <xsd:element name="Direction" ma:index="6" nillable="true" ma:displayName="Direction" ma:hidden="true" ma:internalName="Direction" ma:readOnly="false">
      <xsd:simpleType>
        <xsd:restriction base="dms:Unknown"/>
      </xsd:simpleType>
    </xsd:element>
    <xsd:element name="Theme_x0020_Niveau_x0020_1" ma:index="7" nillable="true" ma:displayName="Theme Niveau 1" ma:hidden="true" ma:internalName="Theme_x0020_Niveau_x0020_1" ma:readOnly="false">
      <xsd:simpleType>
        <xsd:restriction base="dms:Unknown"/>
      </xsd:simpleType>
    </xsd:element>
    <xsd:element name="Theme_x0020_Niveau_x0020_2" ma:index="8" nillable="true" ma:displayName="Theme Niveau 2" ma:hidden="true" ma:internalName="Theme_x0020_Niveau_x0020_2" ma:readOnly="false">
      <xsd:simpleType>
        <xsd:restriction base="dms:Unknown"/>
      </xsd:simpleType>
    </xsd:element>
    <xsd:element name="Directie1" ma:index="9" nillable="true" ma:displayName="Directie" ma:hidden="true" ma:internalName="Directie1" ma:readOnly="false">
      <xsd:simpleType>
        <xsd:restriction base="dms:Unknown"/>
      </xsd:simpleType>
    </xsd:element>
    <xsd:element name="Thema_x0020_Niveau_x0020_11" ma:index="10" nillable="true" ma:displayName="Thema Niveau 1" ma:hidden="true" ma:internalName="Thema_x0020_Niveau_x0020_11" ma:readOnly="false">
      <xsd:simpleType>
        <xsd:restriction base="dms:Unknown"/>
      </xsd:simpleType>
    </xsd:element>
    <xsd:element name="Thema_x0020_Niveau_x0020_21" ma:index="11" nillable="true" ma:displayName="Thema Niveau 2" ma:hidden="true" ma:internalName="Thema_x0020_Niveau_x0020_21" ma:readOnly="false">
      <xsd:simpleType>
        <xsd:restriction base="dms:Unknown"/>
      </xsd:simpleType>
    </xsd:element>
    <xsd:element name="Thema_x0020_Niveau_x0020_31" ma:index="13" nillable="true" ma:displayName="Thema Niveau 3" ma:hidden="true" ma:internalName="Thema_x0020_Niveau_x0020_31" ma:readOnly="false">
      <xsd:simpleType>
        <xsd:restriction base="dms:Unknown"/>
      </xsd:simpleType>
    </xsd:element>
    <xsd:element name="Publication_x0020_News" ma:index="14" nillable="true" ma:displayName="Publication News" ma:default="None" ma:format="Dropdown" ma:hidden="true" ma:internalName="Publication_x0020_News" ma:readOnly="false">
      <xsd:simpleType>
        <xsd:restriction base="dms:Choice">
          <xsd:enumeration value="None"/>
          <xsd:enumeration value="My Direction"/>
          <xsd:enumeration value="All IBZ"/>
        </xsd:restriction>
      </xsd:simpleType>
    </xsd:element>
    <xsd:element name="themes_concat" ma:index="16" nillable="true" ma:displayName="themes_concat" ma:internalName="themes_concat" ma:readOnly="false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ff756884-51f2-4913-b8dd-ae814adc4cd8" elementFormDefault="qualified">
    <xsd:import namespace="http://schemas.microsoft.com/office/2006/documentManagement/types"/>
    <xsd:element name="Language" ma:index="2" nillable="true" ma:displayName="Language" ma:default="Nederlands" ma:description="Langue du document - Taal van het document" ma:internalName="Languag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Nederlands"/>
                    <xsd:enumeration value="Français"/>
                    <xsd:enumeration value="English"/>
                    <xsd:enumeration value="German"/>
                  </xsd:restriction>
                </xsd:simpleType>
              </xsd:element>
            </xsd:sequence>
          </xsd:extension>
        </xsd:complexContent>
      </xsd:complexType>
    </xsd:element>
    <xsd:element name="Theme_x0020_Niveau_x0020_3" ma:index="23" nillable="true" ma:displayName="Theme Niveau 3" ma:hidden="true" ma:internalName="Theme_x0020_Niveau_x0020_30" ma:readOnly="fals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EndDate" ma:index="12" ma:displayName="End Date" ma:default="2060-01-01T00:00:00Z" ma:format="DateOnly" ma:internalName="_End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5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Directie1 xmlns="d6e05fb4-4ff7-45e7-9d0d-b9f3e278ffe2">Horizontale</Directie1>
    <Language xmlns="ff756884-51f2-4913-b8dd-ae814adc4cd8">
      <Value xmlns="ff756884-51f2-4913-b8dd-ae814adc4cd8">Nederlands</Value>
      <Value xmlns="ff756884-51f2-4913-b8dd-ae814adc4cd8">Français</Value>
    </Language>
    <Direction xmlns="d6e05fb4-4ff7-45e7-9d0d-b9f3e278ffe2">Horizontaux</Direction>
    <_EndDate xmlns="http://schemas.microsoft.com/sharepoint/v3/fields">2060-01-01T00:00:00+00:00</_EndDate>
    <Titel xmlns="d6e05fb4-4ff7-45e7-9d0d-b9f3e278ffe2">PowerPoint-presentatie</Titel>
    <Theme_x0020_Niveau_x0020_1 xmlns="d6e05fb4-4ff7-45e7-9d0d-b9f3e278ffe2">Communication</Theme_x0020_Niveau_x0020_1>
    <themes_concat xmlns="d6e05fb4-4ff7-45e7-9d0d-b9f3e278ffe2">Communication / Style maison / Institutions et Population - Communicatie / Huisstijl / Instellingen en Bevolking</themes_concat>
    <Theme_x0020_Niveau_x0020_3 xmlns="ff756884-51f2-4913-b8dd-ae814adc4cd8" xsi:nil="true"/>
    <Thema_x0020_Niveau_x0020_11 xmlns="d6e05fb4-4ff7-45e7-9d0d-b9f3e278ffe2">Communicatie</Thema_x0020_Niveau_x0020_11>
    <Titre xmlns="d6e05fb4-4ff7-45e7-9d0d-b9f3e278ffe2" xsi:nil="true"/>
    <Publication_x0020_News xmlns="d6e05fb4-4ff7-45e7-9d0d-b9f3e278ffe2">None</Publication_x0020_News>
    <DocDate xmlns="d6e05fb4-4ff7-45e7-9d0d-b9f3e278ffe2">1999-11-30T00:00:00+00:00</DocDate>
    <Theme_x0020_Niveau_x0020_2 xmlns="d6e05fb4-4ff7-45e7-9d0d-b9f3e278ffe2">Style maison</Theme_x0020_Niveau_x0020_2>
    <Thema_x0020_Niveau_x0020_21 xmlns="d6e05fb4-4ff7-45e7-9d0d-b9f3e278ffe2">Huisstijl</Thema_x0020_Niveau_x0020_21>
    <Thema_x0020_Niveau_x0020_31 xmlns="d6e05fb4-4ff7-45e7-9d0d-b9f3e278ffe2">Instellingen en Bevolking</Thema_x0020_Niveau_x0020_31>
  </documentManagement>
</p:properties>
</file>

<file path=customXml/itemProps1.xml><?xml version="1.0" encoding="utf-8"?>
<ds:datastoreItem xmlns:ds="http://schemas.openxmlformats.org/officeDocument/2006/customXml" ds:itemID="{06AFDB97-66D1-496F-ADF9-051271DA8D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800FAB-5C07-4686-8FAE-45EE86312FB5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EC3C02DE-F294-4191-B290-BCD048CFE1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e05fb4-4ff7-45e7-9d0d-b9f3e278ffe2"/>
    <ds:schemaRef ds:uri="ff756884-51f2-4913-b8dd-ae814adc4cd8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D48F8162-8F50-4C30-A177-D0ABB5260D00}">
  <ds:schemaRefs>
    <ds:schemaRef ds:uri="d6e05fb4-4ff7-45e7-9d0d-b9f3e278ffe2"/>
    <ds:schemaRef ds:uri="ff756884-51f2-4913-b8dd-ae814adc4cd8"/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sharepoint/v3/field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5734</TotalTime>
  <Words>229</Words>
  <Application>Microsoft Office PowerPoint</Application>
  <PresentationFormat>On-screen Show (4:3)</PresentationFormat>
  <Paragraphs>80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Standaardontwerp</vt:lpstr>
      <vt:lpstr>Cahier des charges eID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Sécurisé</vt:lpstr>
      <vt:lpstr>Bon marché</vt:lpstr>
      <vt:lpstr>Utile</vt:lpstr>
      <vt:lpstr>Pratique</vt:lpstr>
      <vt:lpstr>Questions ?</vt:lpstr>
    </vt:vector>
  </TitlesOfParts>
  <Company>FOD Binnenlandse Zaken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Stéfania Attardo</dc:creator>
  <cp:lastModifiedBy>Bart Vrancken</cp:lastModifiedBy>
  <cp:revision>194</cp:revision>
  <dcterms:created xsi:type="dcterms:W3CDTF">2007-07-02T10:03:53Z</dcterms:created>
  <dcterms:modified xsi:type="dcterms:W3CDTF">2016-10-26T06:41:45Z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heme Niveau 3">
    <vt:lpwstr>Institutions et Population</vt:lpwstr>
  </property>
  <property fmtid="{D5CDD505-2E9C-101B-9397-08002B2CF9AE}" pid="3" name="ContentType">
    <vt:lpwstr>IBZ_Document</vt:lpwstr>
  </property>
  <property fmtid="{D5CDD505-2E9C-101B-9397-08002B2CF9AE}" pid="4" name="Order">
    <vt:lpwstr>49800.0000000000</vt:lpwstr>
  </property>
  <property fmtid="{D5CDD505-2E9C-101B-9397-08002B2CF9AE}" pid="5" name="WorkflowCreationPath">
    <vt:lpwstr>f7e1b858-fb73-4ae2-b540-e2b7e8052cbe,3;89948025-4081-4f5e-a424-2864ba34d0a4,3;</vt:lpwstr>
  </property>
</Properties>
</file>