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95" r:id="rId4"/>
    <p:sldId id="300" r:id="rId5"/>
    <p:sldId id="296" r:id="rId6"/>
    <p:sldId id="303" r:id="rId7"/>
    <p:sldId id="293" r:id="rId8"/>
  </p:sldIdLst>
  <p:sldSz cx="9144000" cy="6858000" type="screen4x3"/>
  <p:notesSz cx="6718300" cy="9867900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26" y="-84"/>
      </p:cViewPr>
      <p:guideLst>
        <p:guide orient="horz" pos="3108"/>
        <p:guide pos="2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527050" y="9310688"/>
            <a:ext cx="11303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nl-NL" altLang="fr-FR" sz="1000" smtClean="0"/>
              <a:t>25 september 2005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62113" y="9310688"/>
            <a:ext cx="343376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nl-NL" altLang="fr-FR"/>
              <a:t>Via Beeld &gt; Koptekst en voettekst kan je de voettekst ingeven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00638" y="9310688"/>
            <a:ext cx="113188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EC32F3C-771C-4458-9711-107B890EFEC0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  <p:sp>
        <p:nvSpPr>
          <p:cNvPr id="18437" name="Line 9"/>
          <p:cNvSpPr>
            <a:spLocks noChangeShapeType="1"/>
          </p:cNvSpPr>
          <p:nvPr/>
        </p:nvSpPr>
        <p:spPr bwMode="auto">
          <a:xfrm>
            <a:off x="534988" y="9256713"/>
            <a:ext cx="5703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5438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noProof="0" smtClean="0"/>
              <a:t>Klik om de opmaakprofielen van de modeltekst te bewerken</a:t>
            </a:r>
          </a:p>
          <a:p>
            <a:pPr lvl="1"/>
            <a:r>
              <a:rPr lang="nl-NL" altLang="fr-FR" noProof="0" smtClean="0"/>
              <a:t>Tweede niveau</a:t>
            </a:r>
          </a:p>
          <a:p>
            <a:pPr lvl="2"/>
            <a:r>
              <a:rPr lang="nl-NL" altLang="fr-FR" noProof="0" smtClean="0"/>
              <a:t>Derde niveau</a:t>
            </a:r>
          </a:p>
          <a:p>
            <a:pPr lvl="3"/>
            <a:r>
              <a:rPr lang="nl-NL" altLang="fr-FR" noProof="0" smtClean="0"/>
              <a:t>Vierde niveau</a:t>
            </a:r>
          </a:p>
          <a:p>
            <a:pPr lvl="4"/>
            <a:r>
              <a:rPr lang="nl-NL" altLang="fr-FR" noProof="0" smtClean="0"/>
              <a:t>Vijfde niveau</a:t>
            </a:r>
          </a:p>
        </p:txBody>
      </p:sp>
      <p:sp>
        <p:nvSpPr>
          <p:cNvPr id="20484" name="Rectangle 1032"/>
          <p:cNvSpPr>
            <a:spLocks noChangeArrowheads="1"/>
          </p:cNvSpPr>
          <p:nvPr/>
        </p:nvSpPr>
        <p:spPr bwMode="auto">
          <a:xfrm>
            <a:off x="904875" y="9432925"/>
            <a:ext cx="11303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nl-NL" altLang="fr-FR" sz="1000" smtClean="0"/>
              <a:t>25 september 2005</a:t>
            </a:r>
          </a:p>
        </p:txBody>
      </p:sp>
      <p:sp>
        <p:nvSpPr>
          <p:cNvPr id="20485" name="Rectangle 1033"/>
          <p:cNvSpPr>
            <a:spLocks noChangeArrowheads="1"/>
          </p:cNvSpPr>
          <p:nvPr/>
        </p:nvSpPr>
        <p:spPr bwMode="auto">
          <a:xfrm>
            <a:off x="1662113" y="9432925"/>
            <a:ext cx="3433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fr-FR" sz="1000" smtClean="0"/>
              <a:t>Via Beeld &gt; Koptekst en voettekst kan je de voettekst ingeven</a:t>
            </a:r>
          </a:p>
        </p:txBody>
      </p:sp>
      <p:sp>
        <p:nvSpPr>
          <p:cNvPr id="20486" name="Rectangle 1034"/>
          <p:cNvSpPr>
            <a:spLocks noChangeArrowheads="1"/>
          </p:cNvSpPr>
          <p:nvPr/>
        </p:nvSpPr>
        <p:spPr bwMode="auto">
          <a:xfrm>
            <a:off x="4733925" y="9432925"/>
            <a:ext cx="11318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50BF9D16-3D29-431B-A54E-2F2D33FBD8AA}" type="slidenum">
              <a:rPr lang="nl-NL" altLang="fr-FR" sz="1000" smtClean="0"/>
              <a:pPr algn="r" eaLnBrk="1" hangingPunct="1">
                <a:defRPr/>
              </a:pPr>
              <a:t>‹N°›</a:t>
            </a:fld>
            <a:endParaRPr lang="nl-NL" altLang="fr-FR" sz="1000" smtClean="0"/>
          </a:p>
        </p:txBody>
      </p:sp>
      <p:sp>
        <p:nvSpPr>
          <p:cNvPr id="17415" name="Line 1035"/>
          <p:cNvSpPr>
            <a:spLocks noChangeShapeType="1"/>
          </p:cNvSpPr>
          <p:nvPr/>
        </p:nvSpPr>
        <p:spPr bwMode="auto">
          <a:xfrm>
            <a:off x="901700" y="93773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3336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smtClean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smtClean="0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smtClean="0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smtClean="0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smtClean="0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smtClean="0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pPr lvl="0"/>
            <a:r>
              <a:rPr lang="nl-NL" altLang="fr-FR" noProof="0" smtClean="0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nl-NL" altLang="fr-FR" noProof="0" smtClean="0"/>
              <a:t>Klik om het opmaakprofiel van de modelondertitel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59477-BEE5-480B-B09B-C05CF07850E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FCB91-7B08-483F-99F1-947CDE050772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A3E7D-FE01-4A84-A392-EBFBD23D8F7E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8BD10-9EFE-4E3E-8278-425D4DB8AF3C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69E-C408-47B3-8BD0-B446ED631B3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52260-5B2A-48FB-931F-463E687EB78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34F7A-BE9F-4C64-B1A5-B6E03C6F8603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D389E-40DB-42D1-911C-211BBD4434B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89E77-62C2-48E7-86D8-3A8EE505074E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4AC7-2A9F-4199-A29B-9D5A0195446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de opmaakprofielen van de modeltekst te bewerken</a:t>
            </a:r>
          </a:p>
          <a:p>
            <a:pPr lvl="1"/>
            <a:r>
              <a:rPr lang="nl-NL" altLang="fr-FR" smtClean="0"/>
              <a:t>Tweede niveau</a:t>
            </a:r>
          </a:p>
          <a:p>
            <a:pPr lvl="2"/>
            <a:r>
              <a:rPr lang="nl-NL" altLang="fr-FR" smtClean="0"/>
              <a:t>Derde niveau</a:t>
            </a:r>
          </a:p>
          <a:p>
            <a:pPr lvl="3"/>
            <a:r>
              <a:rPr lang="nl-NL" altLang="fr-FR" smtClean="0"/>
              <a:t>Vierde niveau</a:t>
            </a:r>
          </a:p>
          <a:p>
            <a:pPr lvl="4"/>
            <a:r>
              <a:rPr lang="nl-NL" altLang="fr-FR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97519573-3015-4135-96E5-9CB39C0B56D5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hf sldNum="0" hdr="0" ft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895600"/>
            <a:ext cx="6094413" cy="2438400"/>
          </a:xfrm>
        </p:spPr>
        <p:txBody>
          <a:bodyPr/>
          <a:lstStyle/>
          <a:p>
            <a:pPr algn="ctr" eaLnBrk="1" hangingPunct="1"/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fr-BE" altLang="fr-FR" b="0" dirty="0" smtClean="0"/>
              <a:t/>
            </a:r>
            <a:br>
              <a:rPr lang="fr-BE" altLang="fr-FR" b="0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/>
              <a:t/>
            </a:r>
            <a:br>
              <a:rPr lang="nl-NL" altLang="fr-FR" u="sng" dirty="0"/>
            </a:br>
            <a:r>
              <a:rPr lang="nl-NL" altLang="fr-FR" sz="3600" dirty="0" smtClean="0">
                <a:latin typeface="Calibri" panose="020F0502020204030204" pitchFamily="34" charset="0"/>
              </a:rPr>
              <a:t>La </a:t>
            </a:r>
            <a:r>
              <a:rPr lang="nl-NL" altLang="fr-FR" sz="3600" dirty="0" err="1" smtClean="0">
                <a:latin typeface="Calibri" panose="020F0502020204030204" pitchFamily="34" charset="0"/>
              </a:rPr>
              <a:t>suppression</a:t>
            </a:r>
            <a:r>
              <a:rPr lang="nl-NL" altLang="fr-FR" sz="3600" dirty="0" smtClean="0">
                <a:latin typeface="Calibri" panose="020F0502020204030204" pitchFamily="34" charset="0"/>
              </a:rPr>
              <a:t> des </a:t>
            </a:r>
            <a:r>
              <a:rPr lang="nl-NL" altLang="fr-FR" sz="3600" dirty="0" err="1" smtClean="0">
                <a:latin typeface="Calibri" panose="020F0502020204030204" pitchFamily="34" charset="0"/>
              </a:rPr>
              <a:t>documents</a:t>
            </a:r>
            <a:r>
              <a:rPr lang="nl-NL" altLang="fr-FR" sz="3600" dirty="0" smtClean="0">
                <a:latin typeface="Calibri" panose="020F0502020204030204" pitchFamily="34" charset="0"/>
              </a:rPr>
              <a:t> </a:t>
            </a:r>
            <a:r>
              <a:rPr lang="nl-NL" altLang="fr-FR" sz="3600" dirty="0" err="1" smtClean="0">
                <a:latin typeface="Calibri" panose="020F0502020204030204" pitchFamily="34" charset="0"/>
              </a:rPr>
              <a:t>d’identité</a:t>
            </a:r>
            <a:r>
              <a:rPr lang="nl-NL" altLang="fr-FR" sz="3600" dirty="0" smtClean="0">
                <a:latin typeface="Calibri" panose="020F0502020204030204" pitchFamily="34" charset="0"/>
              </a:rPr>
              <a:t> </a:t>
            </a:r>
            <a:r>
              <a:rPr lang="nl-NL" altLang="fr-FR" sz="3600" dirty="0" err="1" smtClean="0">
                <a:latin typeface="Calibri" panose="020F0502020204030204" pitchFamily="34" charset="0"/>
              </a:rPr>
              <a:t>provisoires</a:t>
            </a:r>
            <a:r>
              <a:rPr lang="nl-NL" altLang="fr-FR" sz="3600" dirty="0" smtClean="0">
                <a:latin typeface="Calibri" panose="020F0502020204030204" pitchFamily="34" charset="0"/>
              </a:rPr>
              <a:t/>
            </a:r>
            <a:br>
              <a:rPr lang="nl-NL" altLang="fr-FR" sz="3600" dirty="0" smtClean="0">
                <a:latin typeface="Calibri" panose="020F0502020204030204" pitchFamily="34" charset="0"/>
              </a:rPr>
            </a:br>
            <a:r>
              <a:rPr lang="nl-NL" altLang="fr-FR" u="sng" dirty="0" smtClean="0">
                <a:latin typeface="Cambria" pitchFamily="18" charset="0"/>
              </a:rPr>
              <a:t/>
            </a:r>
            <a:br>
              <a:rPr lang="nl-NL" altLang="fr-FR" u="sng" dirty="0" smtClean="0">
                <a:latin typeface="Cambria" pitchFamily="18" charset="0"/>
              </a:rPr>
            </a:br>
            <a:endParaRPr lang="en-US" altLang="fr-FR" dirty="0" smtClean="0">
              <a:latin typeface="Cambria" pitchFamily="18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dirty="0" smtClean="0"/>
          </a:p>
          <a:p>
            <a:pPr eaLnBrk="1" hangingPunct="1"/>
            <a:r>
              <a:rPr lang="en-US" altLang="fr-F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/>
          <p:cNvSpPr>
            <a:spLocks noGrp="1"/>
          </p:cNvSpPr>
          <p:nvPr>
            <p:ph idx="1"/>
          </p:nvPr>
        </p:nvSpPr>
        <p:spPr>
          <a:xfrm>
            <a:off x="1219200" y="1876425"/>
            <a:ext cx="6781800" cy="104775"/>
          </a:xfrm>
        </p:spPr>
        <p:txBody>
          <a:bodyPr/>
          <a:lstStyle/>
          <a:p>
            <a:endParaRPr lang="fr-BE" altLang="fr-FR" smtClean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696200" cy="510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2D2C6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2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4100" name="Titre 1"/>
          <p:cNvSpPr>
            <a:spLocks noGrp="1"/>
          </p:cNvSpPr>
          <p:nvPr>
            <p:ph type="title"/>
          </p:nvPr>
        </p:nvSpPr>
        <p:spPr>
          <a:xfrm>
            <a:off x="868363" y="241301"/>
            <a:ext cx="7554912" cy="825500"/>
          </a:xfrm>
        </p:spPr>
        <p:txBody>
          <a:bodyPr/>
          <a:lstStyle/>
          <a:p>
            <a:r>
              <a:rPr lang="fr-BE" altLang="fr-FR" dirty="0" smtClean="0">
                <a:latin typeface="Cambria" pitchFamily="18" charset="0"/>
              </a:rPr>
              <a:t>Plan de la présentation</a:t>
            </a:r>
          </a:p>
        </p:txBody>
      </p:sp>
      <p:sp>
        <p:nvSpPr>
          <p:cNvPr id="4101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762000" y="1524000"/>
            <a:ext cx="754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altLang="fr-FR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" y="1905000"/>
            <a:ext cx="8305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fr-BE" sz="2800" b="1" dirty="0" smtClean="0">
                <a:latin typeface="Cambria" panose="02040503050406030204" pitchFamily="18" charset="0"/>
              </a:rPr>
              <a:t>Situation actuelle et conséquences</a:t>
            </a:r>
          </a:p>
          <a:p>
            <a:pPr algn="l">
              <a:defRPr/>
            </a:pPr>
            <a:endParaRPr lang="fr-BE" sz="2800" b="1" dirty="0">
              <a:latin typeface="Cambria" panose="02040503050406030204" pitchFamily="18" charset="0"/>
            </a:endParaRPr>
          </a:p>
          <a:p>
            <a:pPr algn="l">
              <a:defRPr/>
            </a:pPr>
            <a:endParaRPr lang="fr-BE" sz="2800" b="1" dirty="0">
              <a:latin typeface="Cambria" panose="02040503050406030204" pitchFamily="18" charset="0"/>
            </a:endParaRPr>
          </a:p>
          <a:p>
            <a:pPr algn="l">
              <a:defRPr/>
            </a:pPr>
            <a:endParaRPr lang="fr-BE" sz="1200" dirty="0" smtClean="0">
              <a:latin typeface="Cambria" panose="02040503050406030204" pitchFamily="18" charset="0"/>
            </a:endParaRPr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fr-BE" altLang="fr-FR" sz="2800" b="1" dirty="0">
                <a:latin typeface="Cambria" panose="02040503050406030204" pitchFamily="18" charset="0"/>
              </a:rPr>
              <a:t>N</a:t>
            </a:r>
            <a:r>
              <a:rPr lang="fr-BE" altLang="fr-FR" sz="2800" b="1" dirty="0" smtClean="0">
                <a:latin typeface="Cambria" panose="02040503050406030204" pitchFamily="18" charset="0"/>
              </a:rPr>
              <a:t>ouvelles procédures relatives aux documents d’identité délivrés en urgence : </a:t>
            </a:r>
            <a:r>
              <a:rPr lang="fr-BE" altLang="fr-FR" sz="2800" dirty="0" smtClean="0">
                <a:latin typeface="Cambria" panose="02040503050406030204" pitchFamily="18" charset="0"/>
              </a:rPr>
              <a:t>changements et la nouvelle procédure centralisée</a:t>
            </a:r>
            <a:endParaRPr lang="fr-BE" altLang="fr-FR" sz="2800" b="1" dirty="0" smtClean="0">
              <a:latin typeface="Cambria" panose="02040503050406030204" pitchFamily="18" charset="0"/>
            </a:endParaRPr>
          </a:p>
          <a:p>
            <a:pPr marL="457200" indent="-457200" algn="l">
              <a:buFont typeface="+mj-lt"/>
              <a:buAutoNum type="arabicPeriod" startAt="2"/>
              <a:defRPr/>
            </a:pPr>
            <a:endParaRPr lang="fr-BE" altLang="fr-FR" sz="800" b="1" dirty="0" smtClean="0">
              <a:latin typeface="Cambria" panose="02040503050406030204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endParaRPr lang="fr-BE" altLang="fr-FR" sz="2000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76400"/>
            <a:ext cx="4876800" cy="46038"/>
          </a:xfrm>
        </p:spPr>
        <p:txBody>
          <a:bodyPr/>
          <a:lstStyle/>
          <a:p>
            <a:pPr marL="0" indent="0">
              <a:buFontTx/>
              <a:buNone/>
            </a:pPr>
            <a:endParaRPr lang="fr-BE" altLang="fr-FR" sz="200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fr-BE" altLang="fr-FR" sz="2000" smtClean="0"/>
              <a:t> </a:t>
            </a:r>
            <a:endParaRPr lang="fr-BE" altLang="fr-FR" sz="2000" smtClean="0">
              <a:latin typeface="Cambria" pitchFamily="18" charset="0"/>
            </a:endParaRPr>
          </a:p>
        </p:txBody>
      </p:sp>
      <p:sp>
        <p:nvSpPr>
          <p:cNvPr id="5125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sp>
        <p:nvSpPr>
          <p:cNvPr id="5124" name="Titre 1"/>
          <p:cNvSpPr>
            <a:spLocks noGrp="1"/>
          </p:cNvSpPr>
          <p:nvPr>
            <p:ph type="title"/>
          </p:nvPr>
        </p:nvSpPr>
        <p:spPr>
          <a:xfrm>
            <a:off x="567047" y="262288"/>
            <a:ext cx="8455231" cy="804512"/>
          </a:xfrm>
        </p:spPr>
        <p:txBody>
          <a:bodyPr/>
          <a:lstStyle/>
          <a:p>
            <a:pPr marL="514350" indent="-514350">
              <a:buFont typeface="Arial Narrow" pitchFamily="34" charset="0"/>
              <a:buAutoNum type="arabicPeriod"/>
            </a:pPr>
            <a:r>
              <a:rPr lang="fr-BE" altLang="fr-FR" sz="2800" dirty="0">
                <a:latin typeface="Cambria" panose="02040503050406030204" pitchFamily="18" charset="0"/>
              </a:rPr>
              <a:t>D</a:t>
            </a:r>
            <a:r>
              <a:rPr lang="fr-BE" altLang="fr-FR" sz="2800" dirty="0" smtClean="0">
                <a:latin typeface="Cambria" panose="02040503050406030204" pitchFamily="18" charset="0"/>
              </a:rPr>
              <a:t>escription de la situation actuelle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229600" cy="546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62000" y="1219200"/>
            <a:ext cx="7772400" cy="510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BE" dirty="0" smtClean="0"/>
          </a:p>
          <a:p>
            <a:pPr algn="l"/>
            <a:r>
              <a:rPr lang="fr-BE" i="1" dirty="0" smtClean="0"/>
              <a:t>Le document en lui-même </a:t>
            </a:r>
            <a:r>
              <a:rPr lang="fr-BE" dirty="0" smtClean="0"/>
              <a:t>:</a:t>
            </a:r>
          </a:p>
          <a:p>
            <a:pPr algn="l"/>
            <a:endParaRPr lang="fr-BE" sz="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000" dirty="0"/>
              <a:t>A</a:t>
            </a:r>
            <a:r>
              <a:rPr lang="fr-BE" sz="2000" dirty="0" smtClean="0"/>
              <a:t>bsence de base légale &gt;</a:t>
            </a:r>
            <a:r>
              <a:rPr lang="fr-BE" sz="2000" u="sng" dirty="0" smtClean="0"/>
              <a:t>seulement document d’urgence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000" dirty="0"/>
              <a:t>E</a:t>
            </a:r>
            <a:r>
              <a:rPr lang="fr-BE" sz="2000" dirty="0" smtClean="0"/>
              <a:t>léments de sécurité insuffisants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000" dirty="0" smtClean="0"/>
              <a:t>Aucune base de données informatisées</a:t>
            </a:r>
          </a:p>
          <a:p>
            <a:pPr algn="l"/>
            <a:endParaRPr lang="fr-BE" sz="800" dirty="0"/>
          </a:p>
          <a:p>
            <a:pPr algn="l"/>
            <a:endParaRPr lang="fr-BE" dirty="0"/>
          </a:p>
          <a:p>
            <a:pPr algn="l"/>
            <a:r>
              <a:rPr lang="fr-BE" i="1" dirty="0" smtClean="0"/>
              <a:t>Sur ses conditions de distribution et d’utilisation</a:t>
            </a:r>
          </a:p>
          <a:p>
            <a:pPr algn="l"/>
            <a:endParaRPr lang="fr-BE" sz="800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000" dirty="0"/>
              <a:t>C</a:t>
            </a:r>
            <a:r>
              <a:rPr lang="fr-BE" sz="2000" dirty="0" smtClean="0"/>
              <a:t>onditions de distribution restrictives afin de responsabiliser les citoyens dans le cadre de leur </a:t>
            </a:r>
            <a:r>
              <a:rPr lang="fr-BE" sz="2000" dirty="0"/>
              <a:t>s</a:t>
            </a:r>
            <a:r>
              <a:rPr lang="fr-BE" sz="2000" dirty="0" smtClean="0"/>
              <a:t>ituation administrative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000" dirty="0" smtClean="0"/>
              <a:t>Refus du document par des compagnies aériennes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000" dirty="0" smtClean="0"/>
              <a:t>Acception tacite et </a:t>
            </a:r>
            <a:r>
              <a:rPr lang="fr-BE" sz="2000" dirty="0" err="1" smtClean="0"/>
              <a:t>unilatéralle</a:t>
            </a:r>
            <a:r>
              <a:rPr lang="fr-BE" sz="2000" dirty="0" smtClean="0"/>
              <a:t> de certains pays européens.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sz="1800" dirty="0" smtClean="0"/>
              <a:t>Pas généralisée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sz="1800" dirty="0" smtClean="0"/>
              <a:t>Peut-être retirée du jour au lendemain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729953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76400"/>
            <a:ext cx="4876800" cy="46038"/>
          </a:xfrm>
        </p:spPr>
        <p:txBody>
          <a:bodyPr/>
          <a:lstStyle/>
          <a:p>
            <a:pPr marL="0" indent="0">
              <a:buFontTx/>
              <a:buNone/>
            </a:pPr>
            <a:endParaRPr lang="fr-BE" altLang="fr-FR" sz="200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fr-BE" altLang="fr-FR" sz="2000" smtClean="0"/>
              <a:t> </a:t>
            </a:r>
            <a:endParaRPr lang="fr-BE" altLang="fr-FR" sz="2000" smtClean="0">
              <a:latin typeface="Cambria" pitchFamily="18" charset="0"/>
            </a:endParaRPr>
          </a:p>
        </p:txBody>
      </p:sp>
      <p:sp>
        <p:nvSpPr>
          <p:cNvPr id="5125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sp>
        <p:nvSpPr>
          <p:cNvPr id="5124" name="Titre 1"/>
          <p:cNvSpPr>
            <a:spLocks noGrp="1"/>
          </p:cNvSpPr>
          <p:nvPr>
            <p:ph type="title"/>
          </p:nvPr>
        </p:nvSpPr>
        <p:spPr>
          <a:xfrm>
            <a:off x="567047" y="262288"/>
            <a:ext cx="8455231" cy="931182"/>
          </a:xfrm>
        </p:spPr>
        <p:txBody>
          <a:bodyPr/>
          <a:lstStyle/>
          <a:p>
            <a:pPr marL="514350" indent="-514350">
              <a:buFont typeface="Arial Narrow" pitchFamily="34" charset="0"/>
              <a:buAutoNum type="arabicPeriod"/>
            </a:pPr>
            <a:r>
              <a:rPr lang="fr-BE" altLang="fr-FR" sz="2800" dirty="0">
                <a:latin typeface="Cambria" panose="02040503050406030204" pitchFamily="18" charset="0"/>
              </a:rPr>
              <a:t>C</a:t>
            </a:r>
            <a:r>
              <a:rPr lang="fr-BE" altLang="fr-FR" sz="2800" dirty="0" smtClean="0">
                <a:latin typeface="Cambria" panose="02040503050406030204" pitchFamily="18" charset="0"/>
              </a:rPr>
              <a:t>onséquences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229600" cy="546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62000" y="1219200"/>
            <a:ext cx="7772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BE" dirty="0" smtClean="0"/>
          </a:p>
          <a:p>
            <a:pPr algn="l"/>
            <a:r>
              <a:rPr lang="fr-BE" i="1" dirty="0" smtClean="0"/>
              <a:t>Ces documents sont aisément falsifiables et ne peuvent pas être signalés</a:t>
            </a:r>
          </a:p>
          <a:p>
            <a:pPr algn="l"/>
            <a:endParaRPr lang="fr-BE" sz="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 smtClean="0"/>
              <a:t>Passage de frontières </a:t>
            </a:r>
          </a:p>
          <a:p>
            <a:pPr algn="l"/>
            <a:endParaRPr lang="fr-BE" sz="2000" dirty="0" smtClean="0"/>
          </a:p>
          <a:p>
            <a:pPr algn="l"/>
            <a:endParaRPr lang="fr-BE" sz="2000" dirty="0" smtClean="0"/>
          </a:p>
          <a:p>
            <a:pPr algn="l"/>
            <a:r>
              <a:rPr lang="fr-BE" i="1" dirty="0" smtClean="0"/>
              <a:t>Ces documents ne peuvent être utilisés que dans des cas limités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 smtClean="0"/>
              <a:t>Actuellement 60% des demandes de citoyens sont orientées vers les documents d’identité en urgence</a:t>
            </a:r>
          </a:p>
          <a:p>
            <a:pPr algn="l"/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16243358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76400"/>
            <a:ext cx="4876800" cy="46038"/>
          </a:xfrm>
        </p:spPr>
        <p:txBody>
          <a:bodyPr/>
          <a:lstStyle/>
          <a:p>
            <a:pPr marL="0" indent="0">
              <a:buFontTx/>
              <a:buNone/>
            </a:pPr>
            <a:endParaRPr lang="fr-BE" altLang="fr-FR" sz="200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fr-BE" altLang="fr-FR" sz="2000" smtClean="0"/>
              <a:t> </a:t>
            </a:r>
            <a:endParaRPr lang="fr-BE" altLang="fr-FR" sz="2000" smtClean="0">
              <a:latin typeface="Cambria" pitchFamily="18" charset="0"/>
            </a:endParaRPr>
          </a:p>
        </p:txBody>
      </p:sp>
      <p:sp>
        <p:nvSpPr>
          <p:cNvPr id="5124" name="Titre 1"/>
          <p:cNvSpPr>
            <a:spLocks noGrp="1"/>
          </p:cNvSpPr>
          <p:nvPr>
            <p:ph type="title"/>
          </p:nvPr>
        </p:nvSpPr>
        <p:spPr>
          <a:xfrm>
            <a:off x="437655" y="294945"/>
            <a:ext cx="8610600" cy="1050925"/>
          </a:xfrm>
        </p:spPr>
        <p:txBody>
          <a:bodyPr/>
          <a:lstStyle/>
          <a:p>
            <a:pPr marL="0" indent="0">
              <a:buNone/>
            </a:pPr>
            <a:r>
              <a:rPr lang="fr-BE" altLang="fr-FR" sz="3200" dirty="0" smtClean="0">
                <a:latin typeface="Cambria" panose="02040503050406030204" pitchFamily="18" charset="0"/>
              </a:rPr>
              <a:t>2. </a:t>
            </a:r>
            <a:r>
              <a:rPr lang="fr-BE" altLang="fr-FR" sz="3200" dirty="0">
                <a:latin typeface="Cambria" panose="02040503050406030204" pitchFamily="18" charset="0"/>
              </a:rPr>
              <a:t>N</a:t>
            </a:r>
            <a:r>
              <a:rPr lang="fr-BE" altLang="fr-FR" sz="3200" dirty="0" smtClean="0">
                <a:latin typeface="Cambria" panose="02040503050406030204" pitchFamily="18" charset="0"/>
              </a:rPr>
              <a:t>ouvelles </a:t>
            </a:r>
            <a:r>
              <a:rPr lang="fr-BE" altLang="fr-FR" sz="3200" dirty="0">
                <a:latin typeface="Cambria" panose="02040503050406030204" pitchFamily="18" charset="0"/>
              </a:rPr>
              <a:t>procédures </a:t>
            </a:r>
            <a:r>
              <a:rPr lang="fr-BE" altLang="fr-FR" sz="3200" dirty="0" smtClean="0">
                <a:latin typeface="Cambria" panose="02040503050406030204" pitchFamily="18" charset="0"/>
              </a:rPr>
              <a:t>relatives aux documents </a:t>
            </a:r>
            <a:r>
              <a:rPr lang="fr-BE" altLang="fr-FR" sz="3200" dirty="0">
                <a:latin typeface="Cambria" panose="02040503050406030204" pitchFamily="18" charset="0"/>
              </a:rPr>
              <a:t>d’identité </a:t>
            </a:r>
            <a:r>
              <a:rPr lang="fr-BE" altLang="fr-FR" sz="3200" dirty="0" smtClean="0">
                <a:latin typeface="Cambria" panose="02040503050406030204" pitchFamily="18" charset="0"/>
              </a:rPr>
              <a:t>délivrés </a:t>
            </a:r>
            <a:r>
              <a:rPr lang="fr-BE" altLang="fr-FR" sz="3200" dirty="0">
                <a:latin typeface="Cambria" panose="02040503050406030204" pitchFamily="18" charset="0"/>
              </a:rPr>
              <a:t>en </a:t>
            </a:r>
            <a:r>
              <a:rPr lang="fr-BE" altLang="fr-FR" sz="3200" dirty="0" smtClean="0">
                <a:latin typeface="Cambria" panose="02040503050406030204" pitchFamily="18" charset="0"/>
              </a:rPr>
              <a:t>urgence (1)</a:t>
            </a:r>
            <a:r>
              <a:rPr lang="fr-BE" altLang="fr-FR" sz="2000" dirty="0">
                <a:latin typeface="Cambria" panose="02040503050406030204" pitchFamily="18" charset="0"/>
              </a:rPr>
              <a:t/>
            </a:r>
            <a:br>
              <a:rPr lang="fr-BE" altLang="fr-FR" sz="2000" dirty="0">
                <a:latin typeface="Cambria" panose="02040503050406030204" pitchFamily="18" charset="0"/>
              </a:rPr>
            </a:br>
            <a:endParaRPr lang="fr-BE" altLang="fr-FR" sz="2000" dirty="0" smtClean="0">
              <a:latin typeface="Cambria" panose="02040503050406030204" pitchFamily="18" charset="0"/>
            </a:endParaRPr>
          </a:p>
        </p:txBody>
      </p:sp>
      <p:sp>
        <p:nvSpPr>
          <p:cNvPr id="5125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34" y="1371600"/>
            <a:ext cx="8094766" cy="517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5800" y="16764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BE" dirty="0" smtClean="0"/>
              <a:t>Trois changements importants sur les procédures actuelles de délivrance des documents d’identité en urgence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3048000" y="3048000"/>
            <a:ext cx="510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 smtClean="0"/>
              <a:t>Les documents seront disponibles plus rapidement</a:t>
            </a:r>
          </a:p>
          <a:p>
            <a:pPr algn="l"/>
            <a:endParaRPr lang="fr-B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 smtClean="0"/>
              <a:t>Les tarifs sont considérablement réduits</a:t>
            </a:r>
          </a:p>
          <a:p>
            <a:pPr algn="l"/>
            <a:endParaRPr lang="fr-B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 smtClean="0"/>
              <a:t>Les procédures peu ou pas utilisées sont supprimées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8087588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76400"/>
            <a:ext cx="4876800" cy="46038"/>
          </a:xfrm>
        </p:spPr>
        <p:txBody>
          <a:bodyPr/>
          <a:lstStyle/>
          <a:p>
            <a:pPr marL="0" indent="0">
              <a:buFontTx/>
              <a:buNone/>
            </a:pPr>
            <a:endParaRPr lang="fr-BE" altLang="fr-FR" sz="200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fr-BE" altLang="fr-FR" sz="2000" smtClean="0"/>
              <a:t> </a:t>
            </a:r>
            <a:endParaRPr lang="fr-BE" altLang="fr-FR" sz="2000" smtClean="0">
              <a:latin typeface="Cambria" pitchFamily="18" charset="0"/>
            </a:endParaRPr>
          </a:p>
        </p:txBody>
      </p:sp>
      <p:sp>
        <p:nvSpPr>
          <p:cNvPr id="5124" name="Titre 1"/>
          <p:cNvSpPr>
            <a:spLocks noGrp="1"/>
          </p:cNvSpPr>
          <p:nvPr>
            <p:ph type="title"/>
          </p:nvPr>
        </p:nvSpPr>
        <p:spPr>
          <a:xfrm>
            <a:off x="437655" y="294945"/>
            <a:ext cx="8610600" cy="1050925"/>
          </a:xfrm>
        </p:spPr>
        <p:txBody>
          <a:bodyPr/>
          <a:lstStyle/>
          <a:p>
            <a:pPr marL="0" indent="0">
              <a:buNone/>
            </a:pPr>
            <a:r>
              <a:rPr lang="fr-BE" altLang="fr-FR" sz="3200" dirty="0" smtClean="0">
                <a:latin typeface="Cambria" panose="02040503050406030204" pitchFamily="18" charset="0"/>
              </a:rPr>
              <a:t>2. Les </a:t>
            </a:r>
            <a:r>
              <a:rPr lang="fr-BE" altLang="fr-FR" sz="3200" dirty="0">
                <a:latin typeface="Cambria" panose="02040503050406030204" pitchFamily="18" charset="0"/>
              </a:rPr>
              <a:t>nouvelles procédures de document d’identité </a:t>
            </a:r>
            <a:r>
              <a:rPr lang="fr-BE" altLang="fr-FR" sz="3200" dirty="0" smtClean="0">
                <a:latin typeface="Cambria" panose="02040503050406030204" pitchFamily="18" charset="0"/>
              </a:rPr>
              <a:t>délivrés </a:t>
            </a:r>
            <a:r>
              <a:rPr lang="fr-BE" altLang="fr-FR" sz="3200" dirty="0">
                <a:latin typeface="Cambria" panose="02040503050406030204" pitchFamily="18" charset="0"/>
              </a:rPr>
              <a:t>en </a:t>
            </a:r>
            <a:r>
              <a:rPr lang="fr-BE" altLang="fr-FR" sz="3200" dirty="0" smtClean="0">
                <a:latin typeface="Cambria" panose="02040503050406030204" pitchFamily="18" charset="0"/>
              </a:rPr>
              <a:t>urgence (2)</a:t>
            </a:r>
            <a:r>
              <a:rPr lang="fr-BE" altLang="fr-FR" sz="2000" dirty="0">
                <a:latin typeface="Cambria" panose="02040503050406030204" pitchFamily="18" charset="0"/>
              </a:rPr>
              <a:t/>
            </a:r>
            <a:br>
              <a:rPr lang="fr-BE" altLang="fr-FR" sz="2000" dirty="0">
                <a:latin typeface="Cambria" panose="02040503050406030204" pitchFamily="18" charset="0"/>
              </a:rPr>
            </a:br>
            <a:endParaRPr lang="fr-BE" altLang="fr-FR" sz="2000" dirty="0" smtClean="0">
              <a:latin typeface="Cambria" panose="02040503050406030204" pitchFamily="18" charset="0"/>
            </a:endParaRPr>
          </a:p>
        </p:txBody>
      </p:sp>
      <p:sp>
        <p:nvSpPr>
          <p:cNvPr id="5125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34" y="1371600"/>
            <a:ext cx="8094766" cy="517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5800" y="1676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BE" dirty="0" smtClean="0"/>
              <a:t>Une nouvelle procédure de délivrance de document d’identité en urgence : la livraison centralisée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3657600" y="2895600"/>
            <a:ext cx="4495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BE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 smtClean="0"/>
              <a:t>Le document sera disponible en moins de 24h</a:t>
            </a:r>
          </a:p>
          <a:p>
            <a:pPr algn="l"/>
            <a:endParaRPr lang="fr-B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 smtClean="0"/>
              <a:t>Il pourra être retiré en dehors des heures de bureau jusqu’à 21h30</a:t>
            </a:r>
          </a:p>
          <a:p>
            <a:pPr algn="l"/>
            <a:endParaRPr lang="fr-B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 smtClean="0"/>
              <a:t>Il pourra être retiré le samedi matin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880554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mtClean="0"/>
              <a:t>Questions</a:t>
            </a:r>
          </a:p>
        </p:txBody>
      </p:sp>
      <p:sp>
        <p:nvSpPr>
          <p:cNvPr id="16387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pic>
        <p:nvPicPr>
          <p:cNvPr id="16388" name="Espace réservé du contenu 4" descr="http://www.siriuslogiciels.com/imports/medias/image/abak/bonhomme-question.pn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1447800"/>
            <a:ext cx="7696200" cy="5105400"/>
          </a:xfr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11284</TotalTime>
  <Words>255</Words>
  <Application>Microsoft Office PowerPoint</Application>
  <PresentationFormat>Affichage à l'écran (4:3)</PresentationFormat>
  <Paragraphs>66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Standaardontwerp</vt:lpstr>
      <vt:lpstr>         La suppression des documents d’identité provisoires  </vt:lpstr>
      <vt:lpstr>Plan de la présentation</vt:lpstr>
      <vt:lpstr>Description de la situation actuelle</vt:lpstr>
      <vt:lpstr>Conséquences </vt:lpstr>
      <vt:lpstr>2. Nouvelles procédures relatives aux documents d’identité délivrés en urgence (1) </vt:lpstr>
      <vt:lpstr>2. Les nouvelles procédures de document d’identité délivrés en urgence (2) </vt:lpstr>
      <vt:lpstr>Questions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Régis Trannoy</dc:creator>
  <cp:lastModifiedBy>Vincent Vandenkerckhoven</cp:lastModifiedBy>
  <cp:revision>295</cp:revision>
  <dcterms:created xsi:type="dcterms:W3CDTF">2007-07-02T10:03:53Z</dcterms:created>
  <dcterms:modified xsi:type="dcterms:W3CDTF">2016-10-25T11:03:18Z</dcterms:modified>
</cp:coreProperties>
</file>