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5"/>
  </p:notesMasterIdLst>
  <p:handoutMasterIdLst>
    <p:handoutMasterId r:id="rId16"/>
  </p:handoutMasterIdLst>
  <p:sldIdLst>
    <p:sldId id="256" r:id="rId6"/>
    <p:sldId id="276" r:id="rId7"/>
    <p:sldId id="278" r:id="rId8"/>
    <p:sldId id="300" r:id="rId9"/>
    <p:sldId id="304" r:id="rId10"/>
    <p:sldId id="305" r:id="rId11"/>
    <p:sldId id="299" r:id="rId12"/>
    <p:sldId id="285" r:id="rId13"/>
    <p:sldId id="302" r:id="rId14"/>
  </p:sldIdLst>
  <p:sldSz cx="9144000" cy="6858000" type="screen4x3"/>
  <p:notesSz cx="6718300" cy="9867900"/>
  <p:defaultTextStyle>
    <a:defPPr>
      <a:defRPr lang="nl-NL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ralie.lepage" initials="c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D2C6"/>
    <a:srgbClr val="6B645E"/>
    <a:srgbClr val="B2A9A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snapVertSplitter="1" vertBarState="minimized" horzBarState="maximized">
    <p:restoredLeft sz="15272" autoAdjust="0"/>
    <p:restoredTop sz="98571" autoAdjust="0"/>
  </p:normalViewPr>
  <p:slideViewPr>
    <p:cSldViewPr>
      <p:cViewPr varScale="1">
        <p:scale>
          <a:sx n="80" d="100"/>
          <a:sy n="80" d="100"/>
        </p:scale>
        <p:origin x="-84" y="-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894" y="-114"/>
      </p:cViewPr>
      <p:guideLst>
        <p:guide orient="horz" pos="3108"/>
        <p:guide pos="211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527050" y="9310688"/>
            <a:ext cx="11303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l"/>
            <a:r>
              <a:rPr lang="nl-NL" sz="1000" dirty="0"/>
              <a:t>25 september 2005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662113" y="9310688"/>
            <a:ext cx="34337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nl-NL" dirty="0"/>
              <a:t>Via Beeld &gt; Koptekst en voettekst kan je de voettekst ingeven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00638" y="9310688"/>
            <a:ext cx="11318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4C718016-621B-4EFD-9D60-041BD063120B}" type="slidenum">
              <a:rPr lang="nl-NL"/>
              <a:pPr/>
              <a:t>‹#›</a:t>
            </a:fld>
            <a:endParaRPr lang="nl-NL" dirty="0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534988" y="9256713"/>
            <a:ext cx="5703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nl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620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4876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l-BE" baseline="0" dirty="0" smtClean="0"/>
              <a:t>Opnieuw goedemorgen aan iedereen, </a:t>
            </a:r>
            <a:r>
              <a:rPr lang="nl-BE" baseline="0" dirty="0" err="1" smtClean="0"/>
              <a:t>re-bonjour</a:t>
            </a:r>
            <a:r>
              <a:rPr lang="nl-BE" baseline="0" dirty="0" smtClean="0"/>
              <a:t>.</a:t>
            </a:r>
          </a:p>
          <a:p>
            <a:endParaRPr lang="nl-BE" baseline="0" dirty="0" smtClean="0"/>
          </a:p>
          <a:p>
            <a:r>
              <a:rPr lang="nl-BE" baseline="0" dirty="0" smtClean="0"/>
              <a:t>Deze presentatie gaat over interne rapporten met betrekking tot de evolutie van het aantal uitgevoerde transacties.</a:t>
            </a:r>
          </a:p>
          <a:p>
            <a:r>
              <a:rPr lang="nl-BE" baseline="0" dirty="0" smtClean="0"/>
              <a:t>De presentatie gaat ook over hoe we deze interne rapporten in een breder kader kunnen bekijken en beter kunnen gebruiken.</a:t>
            </a:r>
            <a:endParaRPr lang="nl-NL" dirty="0" smtClean="0"/>
          </a:p>
        </p:txBody>
      </p:sp>
      <p:sp>
        <p:nvSpPr>
          <p:cNvPr id="5128" name="Rectangle 1032"/>
          <p:cNvSpPr>
            <a:spLocks noChangeArrowheads="1"/>
          </p:cNvSpPr>
          <p:nvPr/>
        </p:nvSpPr>
        <p:spPr bwMode="auto">
          <a:xfrm>
            <a:off x="904875" y="9432925"/>
            <a:ext cx="11303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l"/>
            <a:r>
              <a:rPr lang="nl-NL" sz="1000" dirty="0"/>
              <a:t>25 september 2005</a:t>
            </a:r>
          </a:p>
        </p:txBody>
      </p:sp>
      <p:sp>
        <p:nvSpPr>
          <p:cNvPr id="5129" name="Rectangle 1033"/>
          <p:cNvSpPr>
            <a:spLocks noChangeArrowheads="1"/>
          </p:cNvSpPr>
          <p:nvPr/>
        </p:nvSpPr>
        <p:spPr bwMode="auto">
          <a:xfrm>
            <a:off x="1662113" y="9432925"/>
            <a:ext cx="34337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r>
              <a:rPr lang="nl-NL" sz="1000" dirty="0"/>
              <a:t>Via Beeld &gt; Koptekst en voettekst kan je de voettekst ingeven</a:t>
            </a:r>
          </a:p>
        </p:txBody>
      </p:sp>
      <p:sp>
        <p:nvSpPr>
          <p:cNvPr id="5130" name="Rectangle 1034"/>
          <p:cNvSpPr>
            <a:spLocks noChangeArrowheads="1"/>
          </p:cNvSpPr>
          <p:nvPr/>
        </p:nvSpPr>
        <p:spPr bwMode="auto">
          <a:xfrm>
            <a:off x="4733925" y="9432925"/>
            <a:ext cx="11318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r"/>
            <a:fld id="{CE6F3FED-60D1-410E-8C60-CFBEA99EEB1E}" type="slidenum">
              <a:rPr lang="nl-NL" sz="1000"/>
              <a:pPr algn="r"/>
              <a:t>‹#›</a:t>
            </a:fld>
            <a:endParaRPr lang="nl-NL" sz="1000" dirty="0"/>
          </a:p>
        </p:txBody>
      </p:sp>
      <p:sp>
        <p:nvSpPr>
          <p:cNvPr id="5131" name="Line 1035"/>
          <p:cNvSpPr>
            <a:spLocks noChangeShapeType="1"/>
          </p:cNvSpPr>
          <p:nvPr/>
        </p:nvSpPr>
        <p:spPr bwMode="auto">
          <a:xfrm>
            <a:off x="901700" y="9377363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nl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 Opnieuw goedemorgen aan iedereen, </a:t>
            </a:r>
            <a:r>
              <a:rPr lang="nl-BE" dirty="0" err="1" smtClean="0"/>
              <a:t>re-bonjour</a:t>
            </a:r>
            <a:r>
              <a:rPr lang="nl-BE" dirty="0" smtClean="0"/>
              <a:t>.</a:t>
            </a:r>
          </a:p>
          <a:p>
            <a:endParaRPr lang="nl-BE" dirty="0" smtClean="0"/>
          </a:p>
          <a:p>
            <a:r>
              <a:rPr lang="nl-BE" dirty="0" smtClean="0"/>
              <a:t>Deze presentatie gaat over interne rapporten met betrekking tot de evolutie van het aantal uitgevoerde transacties.</a:t>
            </a:r>
          </a:p>
          <a:p>
            <a:r>
              <a:rPr lang="nl-BE" dirty="0" smtClean="0"/>
              <a:t>De presentatie gaat ook over hoe we deze interne rapporten in een breder kader kunnen bekijken en beter kunnen gebruiken.</a:t>
            </a:r>
            <a:endParaRPr lang="nl-B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Ik zal jullie eerst de bestaande rapporten uitleggen en een voorbeeld tonen.</a:t>
            </a:r>
          </a:p>
          <a:p>
            <a:r>
              <a:rPr lang="nl-BE" dirty="0" smtClean="0"/>
              <a:t>Daarna leg ik uit welke uitbreiding we aan deze rapporten willen doen en hoe we deze gegevens in de toekomst nuttig kunnen blijven gebruiken.</a:t>
            </a:r>
            <a:endParaRPr lang="nl-B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De bestaande rapporten met betrekking tot evolutie van aantal uitgevoerde transacties.</a:t>
            </a:r>
          </a:p>
          <a:p>
            <a:endParaRPr lang="nl-BE" dirty="0" smtClean="0"/>
          </a:p>
          <a:p>
            <a:r>
              <a:rPr lang="nl-BE" dirty="0" smtClean="0"/>
              <a:t>Er zijn er vier : in het eerste rapport wordt per klant het aantal uitgevoerde consultaties bijgehouden, voor zover ze aanvaard werden door het systeem.</a:t>
            </a:r>
          </a:p>
          <a:p>
            <a:r>
              <a:rPr lang="nl-BE" dirty="0" smtClean="0"/>
              <a:t>Een tweede rapport bevat eveneens de consultaties, maar daarvoor geldt dat ze geweigerd werden door het systeem.</a:t>
            </a:r>
          </a:p>
          <a:p>
            <a:endParaRPr lang="nl-BE" dirty="0" smtClean="0"/>
          </a:p>
          <a:p>
            <a:r>
              <a:rPr lang="nl-BE" dirty="0" smtClean="0"/>
              <a:t>De andere twee rapporten geven hetzelfde weer, maar dan voor het aantal bijwerkingen.</a:t>
            </a:r>
            <a:endParaRPr lang="nl-B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nl-BE" dirty="0" smtClean="0"/>
              <a:t>Een voorbeeldje :</a:t>
            </a:r>
          </a:p>
          <a:p>
            <a:pPr>
              <a:defRPr/>
            </a:pPr>
            <a:r>
              <a:rPr lang="nl-BE" dirty="0" smtClean="0"/>
              <a:t>We zien hier dat een bepaalde klant in de maand september 5066 consultaties gedaan heeft, die aanvaard werden door het systeem.</a:t>
            </a:r>
          </a:p>
          <a:p>
            <a:pPr>
              <a:defRPr/>
            </a:pPr>
            <a:r>
              <a:rPr lang="nl-BE" dirty="0" smtClean="0"/>
              <a:t>84 consultaties werden geweigerd door het systeem.</a:t>
            </a:r>
          </a:p>
          <a:p>
            <a:pPr>
              <a:defRPr/>
            </a:pPr>
            <a:r>
              <a:rPr lang="nl-BE" dirty="0" smtClean="0"/>
              <a:t>710 bijwerkingen : geaccepteerd.</a:t>
            </a:r>
          </a:p>
          <a:p>
            <a:pPr>
              <a:defRPr/>
            </a:pPr>
            <a:r>
              <a:rPr lang="nl-BE" dirty="0" smtClean="0"/>
              <a:t>En tenslotte werden in de afgelopen maand september 141 transacties geweigerd door het systeem.</a:t>
            </a:r>
          </a:p>
          <a:p>
            <a:pPr>
              <a:defRPr/>
            </a:pPr>
            <a:endParaRPr lang="nl-BE" dirty="0" smtClean="0"/>
          </a:p>
          <a:p>
            <a:pPr>
              <a:defRPr/>
            </a:pPr>
            <a:r>
              <a:rPr lang="nl-BE" dirty="0" smtClean="0"/>
              <a:t>In de andere kolommen geven we de aantallen weer voor de eerdere maanden, tot en met 12 maanden in het verleden.</a:t>
            </a:r>
            <a:endParaRPr lang="nl-B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Hoe deze rapporten uitbreiden ?</a:t>
            </a:r>
          </a:p>
          <a:p>
            <a:endParaRPr lang="nl-BE" dirty="0" smtClean="0"/>
          </a:p>
          <a:p>
            <a:r>
              <a:rPr lang="nl-BE" dirty="0" smtClean="0"/>
              <a:t>Wel, het blijkt een zinvolle aanpassing te zijn als we de bestaande rapporten uitbreiden tot op het niveau van </a:t>
            </a:r>
            <a:r>
              <a:rPr lang="nl-BE" dirty="0" err="1" smtClean="0"/>
              <a:t>transactie-code</a:t>
            </a:r>
            <a:r>
              <a:rPr lang="nl-BE" dirty="0" smtClean="0"/>
              <a:t>.</a:t>
            </a:r>
          </a:p>
          <a:p>
            <a:endParaRPr lang="nl-BE" dirty="0" smtClean="0"/>
          </a:p>
          <a:p>
            <a:r>
              <a:rPr lang="nl-BE" dirty="0" smtClean="0"/>
              <a:t>In dit voorbeeld zien jullie enkele transacties </a:t>
            </a:r>
            <a:r>
              <a:rPr lang="nl-BE" dirty="0" err="1" smtClean="0"/>
              <a:t>Belpic</a:t>
            </a:r>
            <a:r>
              <a:rPr lang="nl-BE" dirty="0" smtClean="0"/>
              <a:t>, en enkele voor Webservice.</a:t>
            </a:r>
          </a:p>
          <a:p>
            <a:endParaRPr lang="nl-BE" dirty="0" smtClean="0"/>
          </a:p>
          <a:p>
            <a:r>
              <a:rPr lang="nl-BE" dirty="0" smtClean="0"/>
              <a:t>(in geval van vragen :</a:t>
            </a:r>
          </a:p>
          <a:p>
            <a:r>
              <a:rPr lang="nl-BE" dirty="0" smtClean="0"/>
              <a:t>$BP$25 : ondervraging </a:t>
            </a:r>
            <a:r>
              <a:rPr lang="nl-BE" dirty="0" err="1" smtClean="0"/>
              <a:t>Belpic</a:t>
            </a:r>
            <a:r>
              <a:rPr lang="nl-BE" dirty="0" smtClean="0"/>
              <a:t> op nationaal nummer met historiek (enkel wettelijke informatietypes)</a:t>
            </a:r>
          </a:p>
          <a:p>
            <a:r>
              <a:rPr lang="nl-BE" dirty="0" smtClean="0"/>
              <a:t>$BP$79 : </a:t>
            </a:r>
            <a:r>
              <a:rPr lang="nl-BE" dirty="0" err="1" smtClean="0"/>
              <a:t>opvraging</a:t>
            </a:r>
            <a:r>
              <a:rPr lang="nl-BE" dirty="0" smtClean="0"/>
              <a:t> </a:t>
            </a:r>
            <a:r>
              <a:rPr lang="nl-BE" dirty="0" err="1" smtClean="0"/>
              <a:t>Belpic</a:t>
            </a:r>
            <a:r>
              <a:rPr lang="nl-BE" dirty="0" smtClean="0"/>
              <a:t> op nationaal nummer met historiek (volledig dossier)</a:t>
            </a:r>
          </a:p>
          <a:p>
            <a:r>
              <a:rPr lang="nl-BE" dirty="0" smtClean="0"/>
              <a:t>$BP$BP : transactie eigen aan interne werking </a:t>
            </a:r>
            <a:r>
              <a:rPr lang="nl-BE" dirty="0" err="1" smtClean="0"/>
              <a:t>Belpic</a:t>
            </a:r>
            <a:endParaRPr lang="nl-BE" dirty="0" smtClean="0"/>
          </a:p>
          <a:p>
            <a:r>
              <a:rPr lang="nl-BE" dirty="0" smtClean="0"/>
              <a:t>%WS%27 : ondervraging historiek identiteitskaarten</a:t>
            </a:r>
          </a:p>
          <a:p>
            <a:r>
              <a:rPr lang="nl-BE" dirty="0" smtClean="0"/>
              <a:t>%WS%89 : bijwerking van een dossier)</a:t>
            </a:r>
          </a:p>
          <a:p>
            <a:endParaRPr lang="nl-BE" baseline="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De bestaande en nieuwe rapporten blijven intern beschikbaar, maar er is een analyse gemaakt voor een wijziging in de toepassing </a:t>
            </a:r>
            <a:r>
              <a:rPr lang="nl-BE" dirty="0" err="1" smtClean="0"/>
              <a:t>RRNAdmin</a:t>
            </a:r>
            <a:r>
              <a:rPr lang="nl-BE" dirty="0" smtClean="0"/>
              <a:t>.</a:t>
            </a:r>
          </a:p>
          <a:p>
            <a:endParaRPr lang="nl-BE" dirty="0" smtClean="0"/>
          </a:p>
          <a:p>
            <a:r>
              <a:rPr lang="nl-BE" dirty="0" smtClean="0"/>
              <a:t>Met als doel dat een klant zelf de evolutie van de uitgevoerde transacties kan opvolgen.</a:t>
            </a:r>
            <a:endParaRPr lang="nl-BE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Dit was alles wat ik jullie hierover wilde vertellen. Zijn er vragen ?</a:t>
            </a:r>
            <a:endParaRPr lang="nl-BE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D2D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38313" y="3702050"/>
            <a:ext cx="5727700" cy="990600"/>
          </a:xfrm>
        </p:spPr>
        <p:txBody>
          <a:bodyPr anchor="b"/>
          <a:lstStyle>
            <a:lvl1pPr marL="0" indent="0" algn="r">
              <a:lnSpc>
                <a:spcPts val="3500"/>
              </a:lnSpc>
              <a:buFontTx/>
              <a:buNone/>
              <a:defRPr sz="3100"/>
            </a:lvl1pPr>
          </a:lstStyle>
          <a:p>
            <a:r>
              <a:rPr lang="nl-NL"/>
              <a:t>Klik om het opmaakprofiel van de modeltitel te bewerken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736725" y="4718050"/>
            <a:ext cx="5729288" cy="728663"/>
          </a:xfrm>
          <a:noFill/>
        </p:spPr>
        <p:txBody>
          <a:bodyPr/>
          <a:lstStyle>
            <a:lvl1pPr marL="0" indent="0" algn="r">
              <a:lnSpc>
                <a:spcPts val="2600"/>
              </a:lnSpc>
              <a:spcBef>
                <a:spcPct val="0"/>
              </a:spcBef>
              <a:buFontTx/>
              <a:buNone/>
              <a:defRPr sz="2200" b="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793750" y="2260600"/>
            <a:ext cx="1800225" cy="4318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BE" dirty="0"/>
          </a:p>
        </p:txBody>
      </p:sp>
      <p:sp>
        <p:nvSpPr>
          <p:cNvPr id="615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0825" cy="14620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BE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790575" y="2371725"/>
            <a:ext cx="1800225" cy="276225"/>
          </a:xfrm>
        </p:spPr>
        <p:txBody>
          <a:bodyPr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06 novembre 2013</a:t>
            </a:r>
            <a:endParaRPr lang="nl-NL" dirty="0"/>
          </a:p>
        </p:txBody>
      </p:sp>
      <p:pic>
        <p:nvPicPr>
          <p:cNvPr id="6156" name="Picture 12" descr="logo-b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6725" y="6299200"/>
            <a:ext cx="292100" cy="214313"/>
          </a:xfrm>
          <a:prstGeom prst="rect">
            <a:avLst/>
          </a:prstGeom>
          <a:noFill/>
        </p:spPr>
      </p:pic>
      <p:pic>
        <p:nvPicPr>
          <p:cNvPr id="6157" name="Picture 13" descr="103 ibz-FRNL_POS_RGB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2188" y="420688"/>
            <a:ext cx="2378075" cy="650875"/>
          </a:xfrm>
          <a:prstGeom prst="rect">
            <a:avLst/>
          </a:prstGeom>
          <a:noFill/>
        </p:spPr>
      </p:pic>
      <p:grpSp>
        <p:nvGrpSpPr>
          <p:cNvPr id="6164" name="Group 20"/>
          <p:cNvGrpSpPr>
            <a:grpSpLocks/>
          </p:cNvGrpSpPr>
          <p:nvPr userDrawn="1"/>
        </p:nvGrpSpPr>
        <p:grpSpPr bwMode="auto">
          <a:xfrm>
            <a:off x="793750" y="2692400"/>
            <a:ext cx="7626350" cy="3171825"/>
            <a:chOff x="500" y="1696"/>
            <a:chExt cx="4804" cy="1998"/>
          </a:xfrm>
        </p:grpSpPr>
        <p:sp>
          <p:nvSpPr>
            <p:cNvPr id="6158" name="Rectangle 14"/>
            <p:cNvSpPr>
              <a:spLocks noChangeArrowheads="1"/>
            </p:cNvSpPr>
            <p:nvPr userDrawn="1"/>
          </p:nvSpPr>
          <p:spPr bwMode="auto">
            <a:xfrm>
              <a:off x="500" y="1696"/>
              <a:ext cx="4588" cy="216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BE" dirty="0"/>
            </a:p>
          </p:txBody>
        </p:sp>
        <p:sp>
          <p:nvSpPr>
            <p:cNvPr id="6159" name="Rectangle 15"/>
            <p:cNvSpPr>
              <a:spLocks noChangeArrowheads="1"/>
            </p:cNvSpPr>
            <p:nvPr userDrawn="1"/>
          </p:nvSpPr>
          <p:spPr bwMode="auto">
            <a:xfrm>
              <a:off x="5088" y="1696"/>
              <a:ext cx="216" cy="1782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BE" dirty="0"/>
            </a:p>
          </p:txBody>
        </p:sp>
        <p:sp>
          <p:nvSpPr>
            <p:cNvPr id="6162" name="Rectangle 18"/>
            <p:cNvSpPr>
              <a:spLocks noChangeArrowheads="1"/>
            </p:cNvSpPr>
            <p:nvPr userDrawn="1"/>
          </p:nvSpPr>
          <p:spPr bwMode="auto">
            <a:xfrm>
              <a:off x="716" y="3478"/>
              <a:ext cx="4588" cy="216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BE" dirty="0"/>
            </a:p>
          </p:txBody>
        </p:sp>
        <p:sp>
          <p:nvSpPr>
            <p:cNvPr id="6163" name="Rectangle 19"/>
            <p:cNvSpPr>
              <a:spLocks noChangeArrowheads="1"/>
            </p:cNvSpPr>
            <p:nvPr userDrawn="1"/>
          </p:nvSpPr>
          <p:spPr bwMode="auto">
            <a:xfrm>
              <a:off x="500" y="1912"/>
              <a:ext cx="216" cy="1782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BE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06 novembre 2013</a:t>
            </a:r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ECA1E1-ED8E-4C3B-B264-BE128CA85D0B}" type="slidenum">
              <a:rPr lang="nl-NL"/>
              <a:pPr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5738" y="241300"/>
            <a:ext cx="1887537" cy="5749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8363" y="241300"/>
            <a:ext cx="5514975" cy="5749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06 novembre 2013</a:t>
            </a:r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B70043-B90C-41F2-B3DA-C08BDCCB8CCC}" type="slidenum">
              <a:rPr lang="nl-NL"/>
              <a:pPr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06 novembre 2013</a:t>
            </a:r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798A73-E70E-4EA0-9B8A-7D2334083202}" type="slidenum">
              <a:rPr lang="nl-NL"/>
              <a:pPr/>
              <a:t>‹#›</a:t>
            </a:fld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06 novembre 2013</a:t>
            </a:r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CD1333-380B-4A16-9A2F-162B98D97113}" type="slidenum">
              <a:rPr lang="nl-NL"/>
              <a:pPr/>
              <a:t>‹#›</a:t>
            </a:fld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876425"/>
            <a:ext cx="3314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76425"/>
            <a:ext cx="3314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06 novembre 2013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649C84-7A40-42E9-A328-2CB0D863D6C7}" type="slidenum">
              <a:rPr lang="nl-NL"/>
              <a:pPr/>
              <a:t>‹#›</a:t>
            </a:fld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06 novembre 2013</a:t>
            </a:r>
            <a:endParaRPr lang="nl-NL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672703-6577-45B6-A8E0-335B0420A53F}" type="slidenum">
              <a:rPr lang="nl-NL"/>
              <a:pPr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06 novembre 2013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C546CA-AC70-409D-8E4F-5BBFC7A82A63}" type="slidenum">
              <a:rPr lang="nl-NL"/>
              <a:pPr/>
              <a:t>‹#›</a:t>
            </a:fld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06 novembre 2013</a:t>
            </a:r>
            <a:endParaRPr lang="nl-N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C91246-1194-47DE-8F0E-0725A8FA813D}" type="slidenum">
              <a:rPr lang="nl-NL"/>
              <a:pPr/>
              <a:t>‹#›</a:t>
            </a:fld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06 novembre 2013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3D5656-5126-4758-984E-ED2E593DFB07}" type="slidenum">
              <a:rPr lang="nl-NL"/>
              <a:pPr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06 novembre 2013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AAED01-4B8F-4692-B7C6-0F37F196257B}" type="slidenum">
              <a:rPr lang="nl-NL"/>
              <a:pPr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762000" y="1463675"/>
            <a:ext cx="7664450" cy="5394325"/>
          </a:xfrm>
          <a:prstGeom prst="rect">
            <a:avLst/>
          </a:prstGeom>
          <a:solidFill>
            <a:srgbClr val="D2D2C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BE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68363" y="241300"/>
            <a:ext cx="7554912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876425"/>
            <a:ext cx="6781800" cy="4114800"/>
          </a:xfrm>
          <a:prstGeom prst="rect">
            <a:avLst/>
          </a:prstGeom>
          <a:solidFill>
            <a:srgbClr val="D2D2C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4750" y="6567488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6B645E"/>
                </a:solidFill>
              </a:defRPr>
            </a:lvl1pPr>
          </a:lstStyle>
          <a:p>
            <a:r>
              <a:rPr lang="fr-FR" dirty="0" smtClean="0"/>
              <a:t>06 novembre 2013</a:t>
            </a:r>
            <a:endParaRPr lang="nl-NL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00925" y="6530975"/>
            <a:ext cx="76200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500" b="1">
                <a:solidFill>
                  <a:srgbClr val="6B645E"/>
                </a:solidFill>
              </a:defRPr>
            </a:lvl1pPr>
          </a:lstStyle>
          <a:p>
            <a:fld id="{B616C84C-9212-462A-90D9-346E2BE73C9D}" type="slidenum">
              <a:rPr lang="nl-NL"/>
              <a:pPr/>
              <a:t>‹#›</a:t>
            </a:fld>
            <a:endParaRPr lang="nl-NL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463675"/>
            <a:ext cx="317500" cy="130333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marL="398463" indent="-398463" algn="l" rtl="0" fontAlgn="base">
        <a:spcBef>
          <a:spcPct val="0"/>
        </a:spcBef>
        <a:spcAft>
          <a:spcPct val="0"/>
        </a:spcAft>
        <a:buSzPct val="81000"/>
        <a:buBlip>
          <a:blip r:embed="rId13"/>
        </a:buBlip>
        <a:defRPr sz="3300" b="1">
          <a:solidFill>
            <a:schemeClr val="tx2"/>
          </a:solidFill>
          <a:latin typeface="+mj-lt"/>
          <a:ea typeface="+mj-ea"/>
          <a:cs typeface="+mj-cs"/>
        </a:defRPr>
      </a:lvl1pPr>
      <a:lvl2pPr marL="398463" indent="-398463" algn="l" rtl="0" fontAlgn="base">
        <a:spcBef>
          <a:spcPct val="0"/>
        </a:spcBef>
        <a:spcAft>
          <a:spcPct val="0"/>
        </a:spcAft>
        <a:buSzPct val="81000"/>
        <a:buBlip>
          <a:blip r:embed="rId13"/>
        </a:buBlip>
        <a:defRPr sz="3300" b="1">
          <a:solidFill>
            <a:schemeClr val="tx2"/>
          </a:solidFill>
          <a:latin typeface="Arial Narrow" pitchFamily="34" charset="0"/>
        </a:defRPr>
      </a:lvl2pPr>
      <a:lvl3pPr marL="398463" indent="-398463" algn="l" rtl="0" fontAlgn="base">
        <a:spcBef>
          <a:spcPct val="0"/>
        </a:spcBef>
        <a:spcAft>
          <a:spcPct val="0"/>
        </a:spcAft>
        <a:buSzPct val="81000"/>
        <a:buBlip>
          <a:blip r:embed="rId13"/>
        </a:buBlip>
        <a:defRPr sz="3300" b="1">
          <a:solidFill>
            <a:schemeClr val="tx2"/>
          </a:solidFill>
          <a:latin typeface="Arial Narrow" pitchFamily="34" charset="0"/>
        </a:defRPr>
      </a:lvl3pPr>
      <a:lvl4pPr marL="398463" indent="-398463" algn="l" rtl="0" fontAlgn="base">
        <a:spcBef>
          <a:spcPct val="0"/>
        </a:spcBef>
        <a:spcAft>
          <a:spcPct val="0"/>
        </a:spcAft>
        <a:buSzPct val="81000"/>
        <a:buBlip>
          <a:blip r:embed="rId13"/>
        </a:buBlip>
        <a:defRPr sz="3300" b="1">
          <a:solidFill>
            <a:schemeClr val="tx2"/>
          </a:solidFill>
          <a:latin typeface="Arial Narrow" pitchFamily="34" charset="0"/>
        </a:defRPr>
      </a:lvl4pPr>
      <a:lvl5pPr marL="398463" indent="-398463" algn="l" rtl="0" fontAlgn="base">
        <a:spcBef>
          <a:spcPct val="0"/>
        </a:spcBef>
        <a:spcAft>
          <a:spcPct val="0"/>
        </a:spcAft>
        <a:buSzPct val="81000"/>
        <a:buBlip>
          <a:blip r:embed="rId13"/>
        </a:buBlip>
        <a:defRPr sz="3300" b="1">
          <a:solidFill>
            <a:schemeClr val="tx2"/>
          </a:solidFill>
          <a:latin typeface="Arial Narrow" pitchFamily="34" charset="0"/>
        </a:defRPr>
      </a:lvl5pPr>
      <a:lvl6pPr marL="855663" indent="-398463" algn="l" rtl="0" fontAlgn="base">
        <a:spcBef>
          <a:spcPct val="0"/>
        </a:spcBef>
        <a:spcAft>
          <a:spcPct val="0"/>
        </a:spcAft>
        <a:buSzPct val="81000"/>
        <a:buBlip>
          <a:blip r:embed="rId13"/>
        </a:buBlip>
        <a:defRPr sz="3300" b="1">
          <a:solidFill>
            <a:schemeClr val="tx2"/>
          </a:solidFill>
          <a:latin typeface="Arial Narrow" pitchFamily="34" charset="0"/>
        </a:defRPr>
      </a:lvl6pPr>
      <a:lvl7pPr marL="1312863" indent="-398463" algn="l" rtl="0" fontAlgn="base">
        <a:spcBef>
          <a:spcPct val="0"/>
        </a:spcBef>
        <a:spcAft>
          <a:spcPct val="0"/>
        </a:spcAft>
        <a:buSzPct val="81000"/>
        <a:buBlip>
          <a:blip r:embed="rId13"/>
        </a:buBlip>
        <a:defRPr sz="3300" b="1">
          <a:solidFill>
            <a:schemeClr val="tx2"/>
          </a:solidFill>
          <a:latin typeface="Arial Narrow" pitchFamily="34" charset="0"/>
        </a:defRPr>
      </a:lvl7pPr>
      <a:lvl8pPr marL="1770063" indent="-398463" algn="l" rtl="0" fontAlgn="base">
        <a:spcBef>
          <a:spcPct val="0"/>
        </a:spcBef>
        <a:spcAft>
          <a:spcPct val="0"/>
        </a:spcAft>
        <a:buSzPct val="81000"/>
        <a:buBlip>
          <a:blip r:embed="rId13"/>
        </a:buBlip>
        <a:defRPr sz="3300" b="1">
          <a:solidFill>
            <a:schemeClr val="tx2"/>
          </a:solidFill>
          <a:latin typeface="Arial Narrow" pitchFamily="34" charset="0"/>
        </a:defRPr>
      </a:lvl8pPr>
      <a:lvl9pPr marL="2227263" indent="-398463" algn="l" rtl="0" fontAlgn="base">
        <a:spcBef>
          <a:spcPct val="0"/>
        </a:spcBef>
        <a:spcAft>
          <a:spcPct val="0"/>
        </a:spcAft>
        <a:buSzPct val="81000"/>
        <a:buBlip>
          <a:blip r:embed="rId13"/>
        </a:buBlip>
        <a:defRPr sz="3300" b="1">
          <a:solidFill>
            <a:schemeClr val="tx2"/>
          </a:solidFill>
          <a:latin typeface="Arial Narrow" pitchFamily="34" charset="0"/>
        </a:defRPr>
      </a:lvl9pPr>
    </p:titleStyle>
    <p:bodyStyle>
      <a:lvl1pPr marL="319088" indent="-319088" algn="l" rtl="0" fontAlgn="base">
        <a:lnSpc>
          <a:spcPts val="28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300" b="1">
          <a:solidFill>
            <a:schemeClr val="tx1"/>
          </a:solidFill>
          <a:latin typeface="+mn-lt"/>
          <a:ea typeface="+mn-ea"/>
          <a:cs typeface="+mn-cs"/>
        </a:defRPr>
      </a:lvl1pPr>
      <a:lvl2pPr marL="474663" indent="-146050" algn="l" rtl="0" fontAlgn="base">
        <a:lnSpc>
          <a:spcPts val="2500"/>
        </a:lnSpc>
        <a:spcBef>
          <a:spcPct val="2000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2pPr>
      <a:lvl3pPr marL="638175" indent="-147638" algn="l" rtl="0" fontAlgn="base">
        <a:spcBef>
          <a:spcPct val="20000"/>
        </a:spcBef>
        <a:spcAft>
          <a:spcPct val="0"/>
        </a:spcAft>
        <a:buSzPct val="70000"/>
        <a:buChar char="•"/>
        <a:defRPr sz="2100">
          <a:solidFill>
            <a:schemeClr val="tx1"/>
          </a:solidFill>
          <a:latin typeface="+mn-lt"/>
        </a:defRPr>
      </a:lvl3pPr>
      <a:lvl4pPr marL="1695450" indent="-228600" algn="l" rtl="0" fontAlgn="base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114550" indent="-228600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2571750" indent="-228600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3028950" indent="-228600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486150" indent="-228600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3943350" indent="-228600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D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dirty="0" smtClean="0"/>
              <a:t>06 novembre 2013</a:t>
            </a:r>
            <a:endParaRPr lang="nl-NL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38313" y="3200400"/>
            <a:ext cx="5727700" cy="1981200"/>
          </a:xfrm>
        </p:spPr>
        <p:txBody>
          <a:bodyPr/>
          <a:lstStyle/>
          <a:p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> Statistiques mensuelles: nombre de transactions effectuées+ évolution</a:t>
            </a:r>
            <a:br>
              <a:rPr lang="fr-BE" dirty="0" smtClean="0"/>
            </a:br>
            <a:r>
              <a:rPr lang="fr-BE" dirty="0" smtClean="0"/>
              <a:t/>
            </a:r>
            <a:br>
              <a:rPr lang="fr-BE" dirty="0" smtClean="0"/>
            </a:br>
            <a:r>
              <a:rPr lang="fr-BE" sz="2000" dirty="0" smtClean="0"/>
              <a:t>Koen Raymakers</a:t>
            </a:r>
            <a:endParaRPr lang="fr-B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Récapitulatif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286000"/>
            <a:ext cx="6781800" cy="3276600"/>
          </a:xfrm>
        </p:spPr>
        <p:txBody>
          <a:bodyPr/>
          <a:lstStyle/>
          <a:p>
            <a:r>
              <a:rPr lang="fr-BE" dirty="0" smtClean="0"/>
              <a:t>Rapports existants</a:t>
            </a:r>
          </a:p>
          <a:p>
            <a:endParaRPr lang="fr-BE" sz="1000" dirty="0" smtClean="0"/>
          </a:p>
          <a:p>
            <a:r>
              <a:rPr lang="fr-BE" dirty="0" smtClean="0"/>
              <a:t>Exemple</a:t>
            </a:r>
          </a:p>
          <a:p>
            <a:endParaRPr lang="fr-BE" dirty="0" smtClean="0"/>
          </a:p>
          <a:p>
            <a:r>
              <a:rPr lang="fr-BE" dirty="0" smtClean="0"/>
              <a:t>Extension</a:t>
            </a:r>
          </a:p>
          <a:p>
            <a:endParaRPr lang="fr-BE" dirty="0" smtClean="0"/>
          </a:p>
          <a:p>
            <a:r>
              <a:rPr lang="fr-BE" dirty="0" smtClean="0"/>
              <a:t>Futur</a:t>
            </a:r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06 novembre 2013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798A73-E70E-4EA0-9B8A-7D2334083202}" type="slidenum">
              <a:rPr lang="nl-NL" smtClean="0"/>
              <a:pPr/>
              <a:t>2</a:t>
            </a:fld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Rapports existants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057400"/>
            <a:ext cx="6781800" cy="3352800"/>
          </a:xfrm>
        </p:spPr>
        <p:txBody>
          <a:bodyPr/>
          <a:lstStyle/>
          <a:p>
            <a:r>
              <a:rPr lang="fr-BE" dirty="0" smtClean="0"/>
              <a:t>Nombre de consultations</a:t>
            </a:r>
          </a:p>
          <a:p>
            <a:pPr>
              <a:buNone/>
            </a:pPr>
            <a:r>
              <a:rPr lang="fr-BE" dirty="0" smtClean="0">
                <a:sym typeface="Wingdings" pitchFamily="2" charset="2"/>
              </a:rPr>
              <a:t>			Acceptées par le système</a:t>
            </a:r>
          </a:p>
          <a:p>
            <a:pPr>
              <a:buNone/>
            </a:pPr>
            <a:r>
              <a:rPr lang="fr-BE" dirty="0" smtClean="0">
                <a:sym typeface="Wingdings" pitchFamily="2" charset="2"/>
              </a:rPr>
              <a:t>			Refusées par le système</a:t>
            </a:r>
            <a:endParaRPr lang="fr-BE" dirty="0" smtClean="0"/>
          </a:p>
          <a:p>
            <a:pPr>
              <a:buNone/>
            </a:pPr>
            <a:endParaRPr lang="fr-BE" sz="1000" dirty="0" smtClean="0"/>
          </a:p>
          <a:p>
            <a:r>
              <a:rPr lang="fr-BE" dirty="0" smtClean="0"/>
              <a:t>Nombre de mises à jour </a:t>
            </a:r>
          </a:p>
          <a:p>
            <a:pPr>
              <a:buNone/>
            </a:pPr>
            <a:r>
              <a:rPr lang="fr-BE" dirty="0" smtClean="0">
                <a:sym typeface="Wingdings" pitchFamily="2" charset="2"/>
              </a:rPr>
              <a:t>			Acceptées par le système</a:t>
            </a:r>
          </a:p>
          <a:p>
            <a:pPr>
              <a:buNone/>
            </a:pPr>
            <a:r>
              <a:rPr lang="fr-BE" dirty="0" smtClean="0">
                <a:sym typeface="Wingdings" pitchFamily="2" charset="2"/>
              </a:rPr>
              <a:t>			Refusées par le système</a:t>
            </a:r>
            <a:endParaRPr lang="fr-BE" dirty="0" smtClean="0"/>
          </a:p>
          <a:p>
            <a:pPr>
              <a:buNone/>
            </a:pPr>
            <a:endParaRPr lang="fr-B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06 novembre 2013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798A73-E70E-4EA0-9B8A-7D2334083202}" type="slidenum">
              <a:rPr lang="nl-NL" smtClean="0"/>
              <a:pPr/>
              <a:t>3</a:t>
            </a:fld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Exemple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06 novembre 2013</a:t>
            </a:r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798A73-E70E-4EA0-9B8A-7D2334083202}" type="slidenum">
              <a:rPr lang="nl-NL" smtClean="0"/>
              <a:pPr/>
              <a:t>4</a:t>
            </a:fld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514601"/>
            <a:ext cx="6215063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Extension 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876425"/>
            <a:ext cx="6781800" cy="638175"/>
          </a:xfrm>
        </p:spPr>
        <p:txBody>
          <a:bodyPr/>
          <a:lstStyle/>
          <a:p>
            <a:r>
              <a:rPr lang="fr-BE" dirty="0" smtClean="0"/>
              <a:t>Répartition par code transaction</a:t>
            </a:r>
          </a:p>
          <a:p>
            <a:endParaRPr lang="nl-BE" dirty="0" smtClean="0"/>
          </a:p>
          <a:p>
            <a:endParaRPr lang="nl-B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06 novembre 2013</a:t>
            </a:r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798A73-E70E-4EA0-9B8A-7D2334083202}" type="slidenum">
              <a:rPr lang="nl-NL" smtClean="0"/>
              <a:pPr/>
              <a:t>5</a:t>
            </a:fld>
            <a:endParaRPr lang="nl-NL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438400"/>
            <a:ext cx="61150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Futur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209800"/>
            <a:ext cx="6781800" cy="2057401"/>
          </a:xfrm>
        </p:spPr>
        <p:txBody>
          <a:bodyPr/>
          <a:lstStyle/>
          <a:p>
            <a:r>
              <a:rPr lang="fr-BE" dirty="0" smtClean="0"/>
              <a:t>Les rapports restent disponibles en interne</a:t>
            </a:r>
          </a:p>
          <a:p>
            <a:endParaRPr lang="fr-BE" dirty="0" smtClean="0"/>
          </a:p>
          <a:p>
            <a:r>
              <a:rPr lang="fr-BE" dirty="0" smtClean="0"/>
              <a:t>Nombres par client consultables via RRNAdmin 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06 novembre 2013</a:t>
            </a:r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798A73-E70E-4EA0-9B8A-7D2334083202}" type="slidenum">
              <a:rPr lang="nl-NL" smtClean="0"/>
              <a:pPr/>
              <a:t>6</a:t>
            </a:fld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62000" y="1524000"/>
            <a:ext cx="7772400" cy="1362075"/>
          </a:xfrm>
        </p:spPr>
        <p:txBody>
          <a:bodyPr/>
          <a:lstStyle/>
          <a:p>
            <a:r>
              <a:rPr lang="nl-BE" dirty="0" smtClean="0"/>
              <a:t>QUESTIONS ?</a:t>
            </a:r>
            <a:endParaRPr lang="nl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06 novembre 2013</a:t>
            </a:r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798A73-E70E-4EA0-9B8A-7D2334083202}" type="slidenum">
              <a:rPr lang="nl-NL" smtClean="0"/>
              <a:pPr/>
              <a:t>7</a:t>
            </a:fld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Coordonnées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06 novembre 2013</a:t>
            </a:r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CD1333-380B-4A16-9A2F-162B98D97113}" type="slidenum">
              <a:rPr lang="nl-NL" smtClean="0"/>
              <a:pPr/>
              <a:t>8</a:t>
            </a:fld>
            <a:endParaRPr lang="nl-NL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1981200"/>
            <a:ext cx="6553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 smtClean="0"/>
              <a:t>FOD Binnenlandse Zaken / </a:t>
            </a:r>
            <a:r>
              <a:rPr lang="fr-BE" sz="2000" dirty="0" smtClean="0"/>
              <a:t>SPF Intérieur</a:t>
            </a:r>
          </a:p>
          <a:p>
            <a:r>
              <a:rPr lang="nl-BE" sz="2000" dirty="0" smtClean="0"/>
              <a:t>Instellingen &amp; Bevolking / </a:t>
            </a:r>
            <a:r>
              <a:rPr lang="fr-BE" sz="2000" dirty="0" smtClean="0"/>
              <a:t>Institutions &amp; Population</a:t>
            </a:r>
          </a:p>
          <a:p>
            <a:r>
              <a:rPr lang="nl-BE" sz="2000" dirty="0" smtClean="0"/>
              <a:t>Rijksregister / </a:t>
            </a:r>
            <a:r>
              <a:rPr lang="fr-BE" sz="2000" dirty="0" smtClean="0"/>
              <a:t>Registre National</a:t>
            </a:r>
          </a:p>
          <a:p>
            <a:endParaRPr lang="nl-BE" sz="2000" dirty="0" smtClean="0"/>
          </a:p>
          <a:p>
            <a:r>
              <a:rPr lang="nl-BE" sz="2000" dirty="0" smtClean="0"/>
              <a:t>Koen.raymakers@rrn.fgov.be</a:t>
            </a:r>
            <a:endParaRPr lang="nl-B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62000" y="1524000"/>
            <a:ext cx="7772400" cy="1362075"/>
          </a:xfrm>
        </p:spPr>
        <p:txBody>
          <a:bodyPr/>
          <a:lstStyle/>
          <a:p>
            <a:r>
              <a:rPr lang="nl-BE" dirty="0" smtClean="0"/>
              <a:t>FIN </a:t>
            </a:r>
            <a:endParaRPr lang="nl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06 novembre 2013</a:t>
            </a:r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798A73-E70E-4EA0-9B8A-7D2334083202}" type="slidenum">
              <a:rPr lang="nl-NL" smtClean="0"/>
              <a:pPr/>
              <a:t>9</a:t>
            </a:fld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435607"/>
      </a:dk2>
      <a:lt2>
        <a:srgbClr val="8F001C"/>
      </a:lt2>
      <a:accent1>
        <a:srgbClr val="F0AC00"/>
      </a:accent1>
      <a:accent2>
        <a:srgbClr val="063869"/>
      </a:accent2>
      <a:accent3>
        <a:srgbClr val="FFFFFF"/>
      </a:accent3>
      <a:accent4>
        <a:srgbClr val="000000"/>
      </a:accent4>
      <a:accent5>
        <a:srgbClr val="F6D2AA"/>
      </a:accent5>
      <a:accent6>
        <a:srgbClr val="05325E"/>
      </a:accent6>
      <a:hlink>
        <a:srgbClr val="D47300"/>
      </a:hlink>
      <a:folHlink>
        <a:srgbClr val="157F7D"/>
      </a:folHlink>
    </a:clrScheme>
    <a:fontScheme name="Standaardontwerp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2D2C6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2D2C6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435607"/>
        </a:dk2>
        <a:lt2>
          <a:srgbClr val="8F001C"/>
        </a:lt2>
        <a:accent1>
          <a:srgbClr val="F0AC00"/>
        </a:accent1>
        <a:accent2>
          <a:srgbClr val="063869"/>
        </a:accent2>
        <a:accent3>
          <a:srgbClr val="FFFFFF"/>
        </a:accent3>
        <a:accent4>
          <a:srgbClr val="000000"/>
        </a:accent4>
        <a:accent5>
          <a:srgbClr val="F6D2AA"/>
        </a:accent5>
        <a:accent6>
          <a:srgbClr val="05325E"/>
        </a:accent6>
        <a:hlink>
          <a:srgbClr val="D47300"/>
        </a:hlink>
        <a:folHlink>
          <a:srgbClr val="157F7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BZ_Document" ma:contentTypeID="0x0101004B3EE5D0A9C1CB46B5F7B658172020E7004056D99077DF9248B26AF2112750324F" ma:contentTypeVersion="87" ma:contentTypeDescription="" ma:contentTypeScope="" ma:versionID="f95cf75cb7b0b3ac49246b78168748af">
  <xsd:schema xmlns:xsd="http://www.w3.org/2001/XMLSchema" xmlns:p="http://schemas.microsoft.com/office/2006/metadata/properties" xmlns:ns1="d6e05fb4-4ff7-45e7-9d0d-b9f3e278ffe2" xmlns:ns2="ff756884-51f2-4913-b8dd-ae814adc4cd8" xmlns:ns4="http://schemas.microsoft.com/sharepoint/v3/fields" targetNamespace="http://schemas.microsoft.com/office/2006/metadata/properties" ma:root="true" ma:fieldsID="081e8494192cb57de4be6d3e4db64233" ns1:_="" ns2:_="" ns4:_="">
    <xsd:import namespace="d6e05fb4-4ff7-45e7-9d0d-b9f3e278ffe2"/>
    <xsd:import namespace="ff756884-51f2-4913-b8dd-ae814adc4cd8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Titre" minOccurs="0"/>
                <xsd:element ref="ns1:Titel" minOccurs="0"/>
                <xsd:element ref="ns2:Language" minOccurs="0"/>
                <xsd:element ref="ns1:DocDate" minOccurs="0"/>
                <xsd:element ref="ns1:Direction" minOccurs="0"/>
                <xsd:element ref="ns1:Theme_x0020_Niveau_x0020_1" minOccurs="0"/>
                <xsd:element ref="ns1:Theme_x0020_Niveau_x0020_2" minOccurs="0"/>
                <xsd:element ref="ns1:Directie1" minOccurs="0"/>
                <xsd:element ref="ns1:Thema_x0020_Niveau_x0020_11" minOccurs="0"/>
                <xsd:element ref="ns1:Thema_x0020_Niveau_x0020_21" minOccurs="0"/>
                <xsd:element ref="ns4:_EndDate"/>
                <xsd:element ref="ns1:Thema_x0020_Niveau_x0020_31" minOccurs="0"/>
                <xsd:element ref="ns1:Publication_x0020_News" minOccurs="0"/>
                <xsd:element ref="ns1:themes_concat" minOccurs="0"/>
                <xsd:element ref="ns2:Theme_x0020_Niveau_x0020_3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d6e05fb4-4ff7-45e7-9d0d-b9f3e278ffe2" elementFormDefault="qualified">
    <xsd:import namespace="http://schemas.microsoft.com/office/2006/documentManagement/types"/>
    <xsd:element name="Titre" ma:index="0" nillable="true" ma:displayName="Titre" ma:internalName="Titre" ma:readOnly="false">
      <xsd:simpleType>
        <xsd:restriction base="dms:Text">
          <xsd:maxLength value="255"/>
        </xsd:restriction>
      </xsd:simpleType>
    </xsd:element>
    <xsd:element name="Titel" ma:index="1" nillable="true" ma:displayName="Titel" ma:internalName="Titel">
      <xsd:simpleType>
        <xsd:restriction base="dms:Text">
          <xsd:maxLength value="255"/>
        </xsd:restriction>
      </xsd:simpleType>
    </xsd:element>
    <xsd:element name="DocDate" ma:index="3" nillable="true" ma:displayName="DocDate" ma:default="" ma:format="DateOnly" ma:internalName="DocDate">
      <xsd:simpleType>
        <xsd:restriction base="dms:DateTime"/>
      </xsd:simpleType>
    </xsd:element>
    <xsd:element name="Direction" ma:index="6" nillable="true" ma:displayName="Direction" ma:hidden="true" ma:internalName="Direction" ma:readOnly="false">
      <xsd:simpleType>
        <xsd:restriction base="dms:Unknown"/>
      </xsd:simpleType>
    </xsd:element>
    <xsd:element name="Theme_x0020_Niveau_x0020_1" ma:index="7" nillable="true" ma:displayName="Theme Niveau 1" ma:hidden="true" ma:internalName="Theme_x0020_Niveau_x0020_1" ma:readOnly="false">
      <xsd:simpleType>
        <xsd:restriction base="dms:Unknown"/>
      </xsd:simpleType>
    </xsd:element>
    <xsd:element name="Theme_x0020_Niveau_x0020_2" ma:index="8" nillable="true" ma:displayName="Theme Niveau 2" ma:hidden="true" ma:internalName="Theme_x0020_Niveau_x0020_2" ma:readOnly="false">
      <xsd:simpleType>
        <xsd:restriction base="dms:Unknown"/>
      </xsd:simpleType>
    </xsd:element>
    <xsd:element name="Directie1" ma:index="9" nillable="true" ma:displayName="Directie" ma:hidden="true" ma:internalName="Directie1" ma:readOnly="false">
      <xsd:simpleType>
        <xsd:restriction base="dms:Unknown"/>
      </xsd:simpleType>
    </xsd:element>
    <xsd:element name="Thema_x0020_Niveau_x0020_11" ma:index="10" nillable="true" ma:displayName="Thema Niveau 1" ma:hidden="true" ma:internalName="Thema_x0020_Niveau_x0020_11" ma:readOnly="false">
      <xsd:simpleType>
        <xsd:restriction base="dms:Unknown"/>
      </xsd:simpleType>
    </xsd:element>
    <xsd:element name="Thema_x0020_Niveau_x0020_21" ma:index="11" nillable="true" ma:displayName="Thema Niveau 2" ma:hidden="true" ma:internalName="Thema_x0020_Niveau_x0020_21" ma:readOnly="false">
      <xsd:simpleType>
        <xsd:restriction base="dms:Unknown"/>
      </xsd:simpleType>
    </xsd:element>
    <xsd:element name="Thema_x0020_Niveau_x0020_31" ma:index="13" nillable="true" ma:displayName="Thema Niveau 3" ma:hidden="true" ma:internalName="Thema_x0020_Niveau_x0020_31" ma:readOnly="false">
      <xsd:simpleType>
        <xsd:restriction base="dms:Unknown"/>
      </xsd:simpleType>
    </xsd:element>
    <xsd:element name="Publication_x0020_News" ma:index="14" nillable="true" ma:displayName="Publication News" ma:default="None" ma:format="Dropdown" ma:hidden="true" ma:internalName="Publication_x0020_News" ma:readOnly="false">
      <xsd:simpleType>
        <xsd:restriction base="dms:Choice">
          <xsd:enumeration value="None"/>
          <xsd:enumeration value="My Direction"/>
          <xsd:enumeration value="All IBZ"/>
        </xsd:restriction>
      </xsd:simpleType>
    </xsd:element>
    <xsd:element name="themes_concat" ma:index="16" nillable="true" ma:displayName="themes_concat" ma:internalName="themes_concat" ma:readOnly="false">
      <xsd:simpleType>
        <xsd:restriction base="dms:Text">
          <xsd:maxLength value="255"/>
        </xsd:restriction>
      </xsd:simpleType>
    </xsd:element>
  </xsd:schema>
  <xsd:schema xmlns:xsd="http://www.w3.org/2001/XMLSchema" xmlns:dms="http://schemas.microsoft.com/office/2006/documentManagement/types" targetNamespace="ff756884-51f2-4913-b8dd-ae814adc4cd8" elementFormDefault="qualified">
    <xsd:import namespace="http://schemas.microsoft.com/office/2006/documentManagement/types"/>
    <xsd:element name="Language" ma:index="2" nillable="true" ma:displayName="Language" ma:default="Nederlands" ma:description="Langue du document - Taal van het document" ma:internalName="Languag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Nederlands"/>
                    <xsd:enumeration value="Français"/>
                    <xsd:enumeration value="English"/>
                    <xsd:enumeration value="German"/>
                  </xsd:restriction>
                </xsd:simpleType>
              </xsd:element>
            </xsd:sequence>
          </xsd:extension>
        </xsd:complexContent>
      </xsd:complexType>
    </xsd:element>
    <xsd:element name="Theme_x0020_Niveau_x0020_3" ma:index="23" nillable="true" ma:displayName="Theme Niveau 3" ma:hidden="true" ma:internalName="Theme_x0020_Niveau_x0020_30" ma:readOnly="false">
      <xsd:simpleType>
        <xsd:restriction base="dms:Unknown"/>
      </xsd:simple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_EndDate" ma:index="12" ma:displayName="End Date" ma:default="2060-01-01T00:00:00Z" ma:format="DateOnly" ma:internalName="_End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15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Directie1 xmlns="d6e05fb4-4ff7-45e7-9d0d-b9f3e278ffe2">Horizontale</Directie1>
    <Language xmlns="ff756884-51f2-4913-b8dd-ae814adc4cd8">
      <Value xmlns="ff756884-51f2-4913-b8dd-ae814adc4cd8">Nederlands</Value>
      <Value xmlns="ff756884-51f2-4913-b8dd-ae814adc4cd8">Français</Value>
    </Language>
    <Direction xmlns="d6e05fb4-4ff7-45e7-9d0d-b9f3e278ffe2">Horizontaux</Direction>
    <_EndDate xmlns="http://schemas.microsoft.com/sharepoint/v3/fields">2060-01-01T00:00:00+00:00</_EndDate>
    <Titel xmlns="d6e05fb4-4ff7-45e7-9d0d-b9f3e278ffe2">PowerPoint-presentatie</Titel>
    <Theme_x0020_Niveau_x0020_1 xmlns="d6e05fb4-4ff7-45e7-9d0d-b9f3e278ffe2">Communication</Theme_x0020_Niveau_x0020_1>
    <themes_concat xmlns="d6e05fb4-4ff7-45e7-9d0d-b9f3e278ffe2">Communication / Style maison / Institutions et Population - Communicatie / Huisstijl / Instellingen en Bevolking</themes_concat>
    <Theme_x0020_Niveau_x0020_3 xmlns="ff756884-51f2-4913-b8dd-ae814adc4cd8" xsi:nil="true"/>
    <Thema_x0020_Niveau_x0020_11 xmlns="d6e05fb4-4ff7-45e7-9d0d-b9f3e278ffe2">Communicatie</Thema_x0020_Niveau_x0020_11>
    <Titre xmlns="d6e05fb4-4ff7-45e7-9d0d-b9f3e278ffe2" xsi:nil="true"/>
    <Publication_x0020_News xmlns="d6e05fb4-4ff7-45e7-9d0d-b9f3e278ffe2">None</Publication_x0020_News>
    <DocDate xmlns="d6e05fb4-4ff7-45e7-9d0d-b9f3e278ffe2">1999-11-30T00:00:00+00:00</DocDate>
    <Theme_x0020_Niveau_x0020_2 xmlns="d6e05fb4-4ff7-45e7-9d0d-b9f3e278ffe2">Style maison</Theme_x0020_Niveau_x0020_2>
    <Thema_x0020_Niveau_x0020_21 xmlns="d6e05fb4-4ff7-45e7-9d0d-b9f3e278ffe2">Huisstijl</Thema_x0020_Niveau_x0020_21>
    <Thema_x0020_Niveau_x0020_31 xmlns="d6e05fb4-4ff7-45e7-9d0d-b9f3e278ffe2">Instellingen en Bevolking</Thema_x0020_Niveau_x0020_31>
  </documentManagement>
</p:properties>
</file>

<file path=customXml/itemProps1.xml><?xml version="1.0" encoding="utf-8"?>
<ds:datastoreItem xmlns:ds="http://schemas.openxmlformats.org/officeDocument/2006/customXml" ds:itemID="{EC3C02DE-F294-4191-B290-BCD048CFE1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e05fb4-4ff7-45e7-9d0d-b9f3e278ffe2"/>
    <ds:schemaRef ds:uri="ff756884-51f2-4913-b8dd-ae814adc4cd8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01800FAB-5C07-4686-8FAE-45EE86312FB5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06AFDB97-66D1-496F-ADF9-051271DA8DA4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CD35FBD-0CBF-4953-9730-CB3394B904E4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d6e05fb4-4ff7-45e7-9d0d-b9f3e278ffe2"/>
    <ds:schemaRef ds:uri="ff756884-51f2-4913-b8dd-ae814adc4cd8"/>
    <ds:schemaRef ds:uri="http://schemas.microsoft.com/sharepoint/v3/field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5194</TotalTime>
  <Words>473</Words>
  <Application>Microsoft Office PowerPoint</Application>
  <PresentationFormat>On-screen Show (4:3)</PresentationFormat>
  <Paragraphs>86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Standaardontwerp</vt:lpstr>
      <vt:lpstr>  Statistiques mensuelles: nombre de transactions effectuées+ évolution  Koen Raymakers</vt:lpstr>
      <vt:lpstr>Récapitulatif</vt:lpstr>
      <vt:lpstr>Rapports existants</vt:lpstr>
      <vt:lpstr>Exemple</vt:lpstr>
      <vt:lpstr>Extension </vt:lpstr>
      <vt:lpstr>Futur</vt:lpstr>
      <vt:lpstr>QUESTIONS ?</vt:lpstr>
      <vt:lpstr>Coordonnées</vt:lpstr>
      <vt:lpstr>FIN </vt:lpstr>
    </vt:vector>
  </TitlesOfParts>
  <Company>FOD Binnenlandse Zaken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Bart Vrancken</dc:creator>
  <cp:lastModifiedBy>Koen.Raymakers</cp:lastModifiedBy>
  <cp:revision>260</cp:revision>
  <dcterms:created xsi:type="dcterms:W3CDTF">2007-07-02T10:03:53Z</dcterms:created>
  <dcterms:modified xsi:type="dcterms:W3CDTF">2013-10-31T09:47:06Z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heme Niveau 3">
    <vt:lpwstr>Institutions et Population</vt:lpwstr>
  </property>
  <property fmtid="{D5CDD505-2E9C-101B-9397-08002B2CF9AE}" pid="3" name="ContentType">
    <vt:lpwstr>IBZ_Document</vt:lpwstr>
  </property>
  <property fmtid="{D5CDD505-2E9C-101B-9397-08002B2CF9AE}" pid="4" name="Order">
    <vt:lpwstr>49800.0000000000</vt:lpwstr>
  </property>
  <property fmtid="{D5CDD505-2E9C-101B-9397-08002B2CF9AE}" pid="5" name="WorkflowCreationPath">
    <vt:lpwstr>f7e1b858-fb73-4ae2-b540-e2b7e8052cbe,3;89948025-4081-4f5e-a424-2864ba34d0a4,3;</vt:lpwstr>
  </property>
</Properties>
</file>