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356" r:id="rId2"/>
  </p:sldMasterIdLst>
  <p:notesMasterIdLst>
    <p:notesMasterId r:id="rId12"/>
  </p:notesMasterIdLst>
  <p:handoutMasterIdLst>
    <p:handoutMasterId r:id="rId13"/>
  </p:handoutMasterIdLst>
  <p:sldIdLst>
    <p:sldId id="256" r:id="rId3"/>
    <p:sldId id="550" r:id="rId4"/>
    <p:sldId id="551" r:id="rId5"/>
    <p:sldId id="552" r:id="rId6"/>
    <p:sldId id="553" r:id="rId7"/>
    <p:sldId id="554" r:id="rId8"/>
    <p:sldId id="555" r:id="rId9"/>
    <p:sldId id="532" r:id="rId10"/>
    <p:sldId id="510" r:id="rId11"/>
  </p:sldIdLst>
  <p:sldSz cx="9144000" cy="6858000" type="screen4x3"/>
  <p:notesSz cx="9926638" cy="679767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45E"/>
    <a:srgbClr val="FF0000"/>
    <a:srgbClr val="003399"/>
    <a:srgbClr val="FF9900"/>
    <a:srgbClr val="FF6D89"/>
    <a:srgbClr val="000066"/>
    <a:srgbClr val="D2D2C6"/>
    <a:srgbClr val="B2A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33" autoAdjust="0"/>
  </p:normalViewPr>
  <p:slideViewPr>
    <p:cSldViewPr>
      <p:cViewPr>
        <p:scale>
          <a:sx n="96" d="100"/>
          <a:sy n="96" d="100"/>
        </p:scale>
        <p:origin x="-98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7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81"/>
    </p:cViewPr>
  </p:sorterViewPr>
  <p:notesViewPr>
    <p:cSldViewPr>
      <p:cViewPr varScale="1">
        <p:scale>
          <a:sx n="112" d="100"/>
          <a:sy n="112" d="100"/>
        </p:scale>
        <p:origin x="-1476" y="-96"/>
      </p:cViewPr>
      <p:guideLst>
        <p:guide orient="horz" pos="2142"/>
        <p:guide pos="3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ChangeArrowheads="1"/>
          </p:cNvSpPr>
          <p:nvPr/>
        </p:nvSpPr>
        <p:spPr bwMode="auto">
          <a:xfrm>
            <a:off x="779463" y="6413500"/>
            <a:ext cx="1668462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fr-FR" sz="1000"/>
              <a:t>20 septembre 2010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732088" y="6430963"/>
            <a:ext cx="50736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92219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7535863" y="6413500"/>
            <a:ext cx="16748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2219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4F6F20-95A8-45DE-824A-F7B9FCA521BB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  <p:sp>
        <p:nvSpPr>
          <p:cNvPr id="17413" name="Line 9"/>
          <p:cNvSpPr>
            <a:spLocks noChangeShapeType="1"/>
          </p:cNvSpPr>
          <p:nvPr/>
        </p:nvSpPr>
        <p:spPr bwMode="auto">
          <a:xfrm>
            <a:off x="790575" y="6376988"/>
            <a:ext cx="8426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451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25463"/>
            <a:ext cx="3359150" cy="2519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50963" y="3254375"/>
            <a:ext cx="720725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2" tIns="46096" rIns="92192" bIns="46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21508" name="Rectangle 1032"/>
          <p:cNvSpPr>
            <a:spLocks noChangeArrowheads="1"/>
          </p:cNvSpPr>
          <p:nvPr/>
        </p:nvSpPr>
        <p:spPr bwMode="auto">
          <a:xfrm>
            <a:off x="1336675" y="6497638"/>
            <a:ext cx="16700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fr-FR" sz="1000" smtClean="0"/>
              <a:t>26 september 2007</a:t>
            </a:r>
          </a:p>
        </p:txBody>
      </p:sp>
      <p:sp>
        <p:nvSpPr>
          <p:cNvPr id="21509" name="Rectangle 1033"/>
          <p:cNvSpPr>
            <a:spLocks noChangeArrowheads="1"/>
          </p:cNvSpPr>
          <p:nvPr/>
        </p:nvSpPr>
        <p:spPr bwMode="auto">
          <a:xfrm>
            <a:off x="2455863" y="6497638"/>
            <a:ext cx="50736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nl-NL" altLang="fr-FR" sz="1000" smtClean="0"/>
              <a:t>Uiteenzetting voor politiezone Vlaamse Ardennen</a:t>
            </a:r>
          </a:p>
        </p:txBody>
      </p:sp>
      <p:sp>
        <p:nvSpPr>
          <p:cNvPr id="21510" name="Rectangle 1034"/>
          <p:cNvSpPr>
            <a:spLocks noChangeArrowheads="1"/>
          </p:cNvSpPr>
          <p:nvPr/>
        </p:nvSpPr>
        <p:spPr bwMode="auto">
          <a:xfrm>
            <a:off x="6994525" y="6497638"/>
            <a:ext cx="16716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96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128099EA-6B00-47B1-BEE2-C106465EEA27}" type="slidenum">
              <a:rPr lang="nl-NL" altLang="fr-FR" sz="1000" smtClean="0"/>
              <a:pPr algn="r" eaLnBrk="1" hangingPunct="1">
                <a:defRPr/>
              </a:pPr>
              <a:t>‹N°›</a:t>
            </a:fld>
            <a:endParaRPr lang="nl-NL" altLang="fr-FR" sz="1000" smtClean="0"/>
          </a:p>
        </p:txBody>
      </p:sp>
      <p:sp>
        <p:nvSpPr>
          <p:cNvPr id="14343" name="Line 1035"/>
          <p:cNvSpPr>
            <a:spLocks noChangeShapeType="1"/>
          </p:cNvSpPr>
          <p:nvPr/>
        </p:nvSpPr>
        <p:spPr bwMode="auto">
          <a:xfrm>
            <a:off x="1331913" y="6459538"/>
            <a:ext cx="7342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4333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nl-BE" altLang="fr-FR" smtClean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nl-BE" altLang="fr-FR" smtClean="0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BE" altLang="fr-FR" smtClean="0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BE" altLang="fr-FR" smtClean="0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BE" altLang="fr-FR" smtClean="0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BE" altLang="fr-FR" smtClean="0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06/11/2013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30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06/11/2013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511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06/11/2013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408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nl-BE" altLang="fr-FR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nl-BE" altLang="fr-FR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BE" altLang="fr-FR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BE" altLang="fr-FR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BE" altLang="fr-FR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BE" altLang="fr-FR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01 janvier 2012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284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01 janvier 2012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9655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01 janvier 2012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8375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01 janvier 2012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3883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01 janvier 2012</a:t>
            </a: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5880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01 janvier 2012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2386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01 janvier 2012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8991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01 janvier 2012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580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06/11/2013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4580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01 janvier 2012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3663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01 janvier 2012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9848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01 janvier 2012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2319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06/11/2013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994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06/11/2013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805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06/11/2013</a:t>
            </a: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131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06/11/2013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481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06/11/2013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190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06/11/2013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401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06/11/2013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736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nl-BE" altLang="fr-FR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de opmaakprofielen van de modeltekst te bewerken</a:t>
            </a:r>
          </a:p>
          <a:p>
            <a:pPr lvl="1"/>
            <a:r>
              <a:rPr lang="nl-NL" altLang="fr-FR" smtClean="0"/>
              <a:t>Tweede niveau</a:t>
            </a:r>
          </a:p>
          <a:p>
            <a:pPr lvl="2"/>
            <a:r>
              <a:rPr lang="nl-NL" altLang="fr-FR" smtClean="0"/>
              <a:t>Derde niveau</a:t>
            </a:r>
          </a:p>
          <a:p>
            <a:pPr lvl="3"/>
            <a:r>
              <a:rPr lang="nl-NL" altLang="fr-FR" smtClean="0"/>
              <a:t>Vierde niveau</a:t>
            </a:r>
          </a:p>
          <a:p>
            <a:pPr lvl="4"/>
            <a:r>
              <a:rPr lang="nl-NL" altLang="fr-FR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06/11/2013</a:t>
            </a: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nl-BE" altLang="fr-F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7" r:id="rId1"/>
    <p:sldLayoutId id="2147484837" r:id="rId2"/>
    <p:sldLayoutId id="2147484838" r:id="rId3"/>
    <p:sldLayoutId id="2147484839" r:id="rId4"/>
    <p:sldLayoutId id="2147484840" r:id="rId5"/>
    <p:sldLayoutId id="2147484841" r:id="rId6"/>
    <p:sldLayoutId id="2147484842" r:id="rId7"/>
    <p:sldLayoutId id="2147484843" r:id="rId8"/>
    <p:sldLayoutId id="2147484844" r:id="rId9"/>
    <p:sldLayoutId id="2147484845" r:id="rId10"/>
    <p:sldLayoutId id="2147484846" r:id="rId11"/>
  </p:sldLayoutIdLst>
  <p:hf hd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nl-BE" altLang="fr-FR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het opmaakprofiel van de modeltitel te bewerken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de opmaakprofielen van de modeltekst te bewerken</a:t>
            </a:r>
          </a:p>
          <a:p>
            <a:pPr lvl="1"/>
            <a:r>
              <a:rPr lang="nl-NL" altLang="fr-FR" smtClean="0"/>
              <a:t>Tweede niveau</a:t>
            </a:r>
          </a:p>
          <a:p>
            <a:pPr lvl="2"/>
            <a:r>
              <a:rPr lang="nl-NL" altLang="fr-FR" smtClean="0"/>
              <a:t>Derde niveau</a:t>
            </a:r>
          </a:p>
          <a:p>
            <a:pPr lvl="3"/>
            <a:r>
              <a:rPr lang="nl-NL" altLang="fr-FR" smtClean="0"/>
              <a:t>Vierde niveau</a:t>
            </a:r>
          </a:p>
          <a:p>
            <a:pPr lvl="4"/>
            <a:r>
              <a:rPr lang="nl-NL" altLang="fr-FR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01 janvier 2012</a:t>
            </a: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nl-BE" altLang="fr-FR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8" r:id="rId1"/>
    <p:sldLayoutId id="2147484847" r:id="rId2"/>
    <p:sldLayoutId id="2147484848" r:id="rId3"/>
    <p:sldLayoutId id="2147484849" r:id="rId4"/>
    <p:sldLayoutId id="2147484850" r:id="rId5"/>
    <p:sldLayoutId id="2147484851" r:id="rId6"/>
    <p:sldLayoutId id="2147484852" r:id="rId7"/>
    <p:sldLayoutId id="2147484853" r:id="rId8"/>
    <p:sldLayoutId id="2147484854" r:id="rId9"/>
    <p:sldLayoutId id="2147484855" r:id="rId10"/>
    <p:sldLayoutId id="2147484856" r:id="rId11"/>
  </p:sldLayoutIdLst>
  <p:hf hdr="0" ftr="0" dt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26 </a:t>
            </a:r>
            <a:r>
              <a:rPr lang="fr-FR" dirty="0" err="1" smtClean="0"/>
              <a:t>oktober</a:t>
            </a:r>
            <a:r>
              <a:rPr lang="fr-FR" dirty="0" smtClean="0"/>
              <a:t> 2016</a:t>
            </a:r>
            <a:endParaRPr lang="nl-NL" dirty="0"/>
          </a:p>
        </p:txBody>
      </p:sp>
      <p:pic>
        <p:nvPicPr>
          <p:cNvPr id="5123" name="Picture 2" descr="D:\users\peter.grouwels\Documents\IDFraud.2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3747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itre 1"/>
          <p:cNvSpPr>
            <a:spLocks noGrp="1"/>
          </p:cNvSpPr>
          <p:nvPr>
            <p:ph type="ctrTitle"/>
          </p:nvPr>
        </p:nvSpPr>
        <p:spPr>
          <a:xfrm>
            <a:off x="1752600" y="3429000"/>
            <a:ext cx="5727700" cy="1752600"/>
          </a:xfrm>
        </p:spPr>
        <p:txBody>
          <a:bodyPr/>
          <a:lstStyle/>
          <a:p>
            <a:pPr algn="ctr"/>
            <a:r>
              <a:rPr lang="fr-BE" altLang="fr-FR" dirty="0" smtClean="0"/>
              <a:t>PREVENTIE EN BESTRIJDING VAN IDENTITEITSFRAUDE</a:t>
            </a:r>
            <a:br>
              <a:rPr lang="fr-BE" altLang="fr-FR" dirty="0" smtClean="0"/>
            </a:br>
            <a:r>
              <a:rPr lang="fr-BE" altLang="fr-FR" sz="1800" dirty="0" smtClean="0"/>
              <a:t>Christophe Verschoore</a:t>
            </a:r>
            <a:endParaRPr lang="fr-BE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2800" dirty="0" smtClean="0">
                <a:solidFill>
                  <a:srgbClr val="435607"/>
                </a:solidFill>
              </a:rPr>
              <a:t>PREVENTIE EN BESTRIJDING VAN IDENTITEITSFRAUDE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15200" cy="5105400"/>
          </a:xfrm>
        </p:spPr>
        <p:txBody>
          <a:bodyPr/>
          <a:lstStyle/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nl-NL" sz="2000" u="sng" kern="1200" dirty="0" smtClean="0">
                <a:solidFill>
                  <a:srgbClr val="7030A0"/>
                </a:solidFill>
                <a:latin typeface="Calibri"/>
                <a:ea typeface="+mj-ea"/>
                <a:cs typeface="+mj-cs"/>
              </a:rPr>
              <a:t>Context</a:t>
            </a:r>
          </a:p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nl-NL" sz="2000" b="0" kern="1200" dirty="0" smtClean="0">
                <a:solidFill>
                  <a:prstClr val="black"/>
                </a:solidFill>
                <a:latin typeface="Calibri"/>
              </a:rPr>
              <a:t>Bestrijding van identiteitsfraude: </a:t>
            </a:r>
          </a:p>
          <a:p>
            <a:pPr marL="742950" lvl="1" indent="-28575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l-NL" sz="20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Prioriteit Regeerakkoord 2014</a:t>
            </a:r>
          </a:p>
          <a:p>
            <a:pPr marL="742950" lvl="1" indent="-28575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l-NL" sz="20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Prioriteit Ministers Veiligheid/Binnenlandse Zaken en Buitenlandse Zaken</a:t>
            </a:r>
          </a:p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nl-NL" sz="2000" b="0" kern="1200" dirty="0" smtClean="0">
                <a:solidFill>
                  <a:prstClr val="black"/>
                </a:solidFill>
                <a:latin typeface="Calibri"/>
              </a:rPr>
              <a:t>Voornaamste actoren:</a:t>
            </a:r>
          </a:p>
          <a:p>
            <a:pPr marL="742950" lvl="1" indent="-28575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l-NL" sz="20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RR: primaire bron van identiteitsinfo → centrale actor = AD Instellingen en Bevolking</a:t>
            </a:r>
          </a:p>
          <a:p>
            <a:pPr marL="742950" lvl="1" indent="-28575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l-NL" sz="20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Gemeenten en consulaire posten = 1ste lijn voor verificatie van de identiteit</a:t>
            </a:r>
          </a:p>
          <a:p>
            <a:pPr marL="0" indent="0">
              <a:lnSpc>
                <a:spcPct val="100000"/>
              </a:lnSpc>
              <a:buClr>
                <a:srgbClr val="435607"/>
              </a:buClr>
              <a:buFontTx/>
              <a:buNone/>
              <a:defRPr/>
            </a:pPr>
            <a:r>
              <a:rPr lang="nl-NL" sz="2000" u="sng" kern="12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Basisvaststellingen</a:t>
            </a:r>
          </a:p>
          <a:p>
            <a:pPr>
              <a:buClr>
                <a:srgbClr val="435607"/>
              </a:buClr>
              <a:defRPr/>
            </a:pPr>
            <a:r>
              <a:rPr lang="nl-NL" sz="20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Identiteitsfraude = steeds toenemend misdaadfenomeen</a:t>
            </a:r>
          </a:p>
          <a:p>
            <a:pPr>
              <a:buClr>
                <a:srgbClr val="435607"/>
              </a:buClr>
              <a:defRPr/>
            </a:pPr>
            <a:r>
              <a:rPr lang="nl-NL" sz="20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Omkering van de vormen van fraude (← geleidelijke beveiliging van de documenten)</a:t>
            </a:r>
          </a:p>
          <a:p>
            <a:pPr marL="0" indent="0">
              <a:buClr>
                <a:srgbClr val="435607"/>
              </a:buClr>
              <a:buFontTx/>
              <a:buNone/>
              <a:defRPr/>
            </a:pPr>
            <a:endParaRPr lang="fr-FR" sz="2000" dirty="0">
              <a:solidFill>
                <a:srgbClr val="000000"/>
              </a:solidFill>
            </a:endParaRPr>
          </a:p>
          <a:p>
            <a:pPr marL="0" indent="0">
              <a:buClr>
                <a:srgbClr val="435607"/>
              </a:buClr>
              <a:buFontTx/>
              <a:buNone/>
              <a:defRPr/>
            </a:pPr>
            <a:endParaRPr lang="fr-FR" sz="1600" dirty="0">
              <a:solidFill>
                <a:srgbClr val="000000"/>
              </a:solidFill>
            </a:endParaRPr>
          </a:p>
          <a:p>
            <a:pPr marL="457200" lvl="1" indent="0" eaLnBrk="1" fontAlgn="auto" hangingPunct="1">
              <a:lnSpc>
                <a:spcPct val="100000"/>
              </a:lnSpc>
              <a:spcAft>
                <a:spcPts val="0"/>
              </a:spcAft>
              <a:buFontTx/>
              <a:buNone/>
              <a:defRPr/>
            </a:pPr>
            <a:endParaRPr lang="fr-FR" sz="1800" kern="1200" dirty="0" smtClean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endParaRPr lang="fr-BE" altLang="fr-FR" sz="18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1</a:t>
            </a:r>
            <a:endParaRPr lang="nl-BE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37795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2800" dirty="0" smtClean="0">
                <a:solidFill>
                  <a:srgbClr val="435607"/>
                </a:solidFill>
              </a:rPr>
              <a:t>PREVENTIE EN BESTRIJDING VAN IDENTITEITSFRAUDE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953000"/>
          </a:xfrm>
        </p:spPr>
        <p:txBody>
          <a:bodyPr/>
          <a:lstStyle/>
          <a:p>
            <a:pPr>
              <a:buClr>
                <a:srgbClr val="435607"/>
              </a:buClr>
              <a:defRPr/>
            </a:pPr>
            <a:endParaRPr lang="fr-FR" sz="1800" b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Clr>
                <a:srgbClr val="435607"/>
              </a:buClr>
              <a:defRPr/>
            </a:pPr>
            <a:endParaRPr lang="fr-FR" sz="1800" b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Clr>
                <a:srgbClr val="435607"/>
              </a:buClr>
              <a:defRPr/>
            </a:pPr>
            <a:endParaRPr lang="fr-FR" sz="2000" b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Clr>
                <a:srgbClr val="435607"/>
              </a:buClr>
              <a:defRPr/>
            </a:pPr>
            <a:r>
              <a:rPr lang="nl-NL" sz="20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Fraudeurs concentreren zich op “zwakke schakel” in identiteitsketen: gemeenten/consulaire posten</a:t>
            </a:r>
          </a:p>
          <a:p>
            <a:pPr marL="342900" indent="-342900" eaLnBrk="1" fontAlgn="auto" hangingPunct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nl-NL" sz="2000" b="0" kern="1200" dirty="0" smtClean="0">
                <a:latin typeface="Calibri" panose="020F0502020204030204" pitchFamily="34" charset="0"/>
              </a:rPr>
              <a:t>Problemen i.v.m. het fenomeen:</a:t>
            </a:r>
          </a:p>
          <a:p>
            <a:pPr marL="742950" lvl="1" indent="-28575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l-NL" sz="2000" kern="12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Geen wettelijke definitie</a:t>
            </a:r>
          </a:p>
          <a:p>
            <a:pPr marL="742950" lvl="1" indent="-28575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l-NL" sz="2000" kern="12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Geen nauwkeurige transversale statistieken</a:t>
            </a:r>
          </a:p>
          <a:p>
            <a:pPr marL="742950" lvl="1" indent="-28575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l-NL" sz="2000" kern="12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Gebrek aan sensibilisering van de eerstelijnsactoren</a:t>
            </a:r>
          </a:p>
          <a:p>
            <a:pPr marL="742950" lvl="1" indent="-28575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l-NL" sz="2000" kern="12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Verschillende </a:t>
            </a:r>
            <a:r>
              <a:rPr lang="nl-NL" sz="2000" kern="1200" dirty="0" err="1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FOD’s</a:t>
            </a:r>
            <a:r>
              <a:rPr lang="nl-NL" sz="2000" kern="12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: gebrek aan éénvormige procedure </a:t>
            </a:r>
          </a:p>
          <a:p>
            <a:pPr marL="742950" lvl="1" indent="-28575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nl-NL" sz="2000" kern="12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Preventieve </a:t>
            </a:r>
            <a:r>
              <a:rPr lang="nl-NL" sz="2000" u="sng" kern="12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en </a:t>
            </a:r>
            <a:r>
              <a:rPr lang="nl-NL" sz="2000" kern="12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+mn-cs"/>
              </a:rPr>
              <a:t>repressieve aanpak noodzakelijk</a:t>
            </a:r>
            <a:endParaRPr lang="nl-NL" altLang="fr-FR" sz="18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dirty="0"/>
              <a:t>2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37795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45783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2800" dirty="0" smtClean="0">
                <a:solidFill>
                  <a:srgbClr val="435607"/>
                </a:solidFill>
              </a:rPr>
              <a:t>PREVENTIE EN BESTRIJDING VAN IDENTITEITSFRAUDE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15200" cy="5105400"/>
          </a:xfrm>
        </p:spPr>
        <p:txBody>
          <a:bodyPr/>
          <a:lstStyle/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nl-NL" sz="1800" u="sng" kern="1200" dirty="0" smtClean="0">
                <a:solidFill>
                  <a:srgbClr val="7030A0"/>
                </a:solidFill>
                <a:latin typeface="Calibri"/>
                <a:ea typeface="+mj-ea"/>
                <a:cs typeface="+mj-cs"/>
              </a:rPr>
              <a:t>Reeds ondernomen acties:</a:t>
            </a:r>
          </a:p>
          <a:p>
            <a:pPr>
              <a:lnSpc>
                <a:spcPct val="100000"/>
              </a:lnSpc>
              <a:defRPr/>
            </a:pPr>
            <a:r>
              <a:rPr lang="nl-NL" altLang="fr-FR" sz="1800" b="0" kern="1200" dirty="0" smtClean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2014 (FOD Buitenlandse Zaken): </a:t>
            </a:r>
            <a:r>
              <a:rPr lang="nl-NL" altLang="fr-FR" sz="1800" b="0" kern="1200" dirty="0" smtClean="0">
                <a:latin typeface="Calibri"/>
                <a:ea typeface="+mj-ea"/>
                <a:cs typeface="+mj-cs"/>
              </a:rPr>
              <a:t>oprichting Dienst Monitoring Bestrijding Identiteitsfraude + automatische vertoning </a:t>
            </a:r>
            <a:r>
              <a:rPr lang="nl-NL" altLang="fr-FR" sz="1800" b="0" kern="1200" dirty="0" err="1" smtClean="0">
                <a:latin typeface="Calibri"/>
                <a:ea typeface="+mj-ea"/>
                <a:cs typeface="+mj-cs"/>
              </a:rPr>
              <a:t>eID</a:t>
            </a:r>
            <a:r>
              <a:rPr lang="nl-NL" altLang="fr-FR" sz="1800" b="0" kern="1200" dirty="0" smtClean="0">
                <a:latin typeface="Calibri"/>
                <a:ea typeface="+mj-ea"/>
                <a:cs typeface="+mj-cs"/>
              </a:rPr>
              <a:t>-foto in </a:t>
            </a:r>
            <a:r>
              <a:rPr lang="nl-NL" altLang="fr-FR" sz="1800" b="0" kern="1200" dirty="0" err="1" smtClean="0">
                <a:latin typeface="Calibri"/>
                <a:ea typeface="+mj-ea"/>
                <a:cs typeface="+mj-cs"/>
              </a:rPr>
              <a:t>Belpas</a:t>
            </a:r>
            <a:endParaRPr lang="nl-NL" altLang="fr-FR" sz="1800" b="0" kern="1200" dirty="0" smtClean="0">
              <a:latin typeface="Calibri"/>
              <a:ea typeface="+mj-ea"/>
              <a:cs typeface="+mj-cs"/>
            </a:endParaRPr>
          </a:p>
          <a:p>
            <a:pPr>
              <a:lnSpc>
                <a:spcPct val="100000"/>
              </a:lnSpc>
              <a:defRPr/>
            </a:pPr>
            <a:r>
              <a:rPr lang="nl-NL" altLang="fr-FR" sz="18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Eind 2014 – Begin 2015 (ADIB):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nl-NL" altLang="fr-FR" sz="1800" dirty="0" smtClean="0">
                <a:latin typeface="Calibri" panose="020F0502020204030204" pitchFamily="34" charset="0"/>
              </a:rPr>
              <a:t>Aanwijzing coördinator bestrijding identiteitsfraude FOD Binnenlandse Zaken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nl-NL" altLang="fr-FR" sz="1800" dirty="0" smtClean="0">
                <a:latin typeface="Calibri" panose="020F0502020204030204" pitchFamily="34" charset="0"/>
              </a:rPr>
              <a:t>Oprichting Federale </a:t>
            </a:r>
            <a:r>
              <a:rPr lang="nl-NL" altLang="fr-FR" sz="1800" dirty="0" err="1" smtClean="0">
                <a:latin typeface="Calibri" panose="020F0502020204030204" pitchFamily="34" charset="0"/>
              </a:rPr>
              <a:t>Task</a:t>
            </a:r>
            <a:r>
              <a:rPr lang="nl-NL" altLang="fr-FR" sz="1800" dirty="0" smtClean="0">
                <a:latin typeface="Calibri" panose="020F0502020204030204" pitchFamily="34" charset="0"/>
              </a:rPr>
              <a:t> Force Fraude ID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nl-NL" altLang="fr-FR" sz="1800" dirty="0" smtClean="0">
                <a:latin typeface="Calibri" panose="020F0502020204030204" pitchFamily="34" charset="0"/>
              </a:rPr>
              <a:t>Oprichting Nationaal SPOC (Helpdesk Fraude ADIB)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nl-NL" altLang="fr-FR" sz="18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Wet 10/02/2015 </a:t>
            </a:r>
            <a:r>
              <a:rPr lang="nl-NL" altLang="fr-FR" sz="1800" b="0" dirty="0" smtClean="0">
                <a:latin typeface="Calibri" panose="020F0502020204030204" pitchFamily="34" charset="0"/>
              </a:rPr>
              <a:t>geautomatiseerde verwerking paspoortgegevens (FOD Buitenlandse Zaken): toegang tot de gegevens voor politie-, inlichtingen- en gerechtelijke diensten</a:t>
            </a:r>
          </a:p>
          <a:p>
            <a:pPr>
              <a:lnSpc>
                <a:spcPct val="100000"/>
              </a:lnSpc>
              <a:defRPr/>
            </a:pPr>
            <a:r>
              <a:rPr lang="nl-NL" altLang="fr-FR" sz="18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30/06/2015 (ADIB): </a:t>
            </a:r>
            <a:r>
              <a:rPr lang="nl-NL" altLang="fr-FR" sz="1800" b="0" dirty="0" smtClean="0">
                <a:latin typeface="Calibri" panose="020F0502020204030204" pitchFamily="34" charset="0"/>
              </a:rPr>
              <a:t>omzendbrief aan de gemeenten – aanwijzing gemeentelijke SPOCS</a:t>
            </a:r>
          </a:p>
          <a:p>
            <a:pPr>
              <a:lnSpc>
                <a:spcPct val="100000"/>
              </a:lnSpc>
              <a:defRPr/>
            </a:pPr>
            <a:r>
              <a:rPr lang="nl-NL" altLang="fr-FR" sz="18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Wet 09/11/2015</a:t>
            </a:r>
            <a:r>
              <a:rPr lang="nl-NL" altLang="fr-FR" sz="1800" b="0" dirty="0" smtClean="0">
                <a:latin typeface="Calibri" panose="020F0502020204030204" pitchFamily="34" charset="0"/>
              </a:rPr>
              <a:t> diverse bepalingen Binnenlandse Zaken (ADIB): rol RR preventie en bestrijding identiteitsfraude + toegang tot de gegevens </a:t>
            </a:r>
            <a:r>
              <a:rPr lang="nl-NL" altLang="fr-FR" sz="1800" b="0" dirty="0" err="1" smtClean="0">
                <a:latin typeface="Calibri" panose="020F0502020204030204" pitchFamily="34" charset="0"/>
              </a:rPr>
              <a:t>eID</a:t>
            </a:r>
            <a:r>
              <a:rPr lang="nl-NL" altLang="fr-FR" sz="1800" b="0" dirty="0" smtClean="0">
                <a:latin typeface="Calibri" panose="020F0502020204030204" pitchFamily="34" charset="0"/>
              </a:rPr>
              <a:t> voor politie-, inlichtingen- en gerechtelijke diensten (Historiek foto’s en handtekeningen)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endParaRPr lang="fr-BE" altLang="fr-FR" sz="2000" b="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endParaRPr lang="fr-BE" altLang="fr-FR" sz="2000" b="0" dirty="0" smtClean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3</a:t>
            </a:r>
            <a:endParaRPr lang="nl-BE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37795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2800" dirty="0" smtClean="0">
                <a:solidFill>
                  <a:srgbClr val="435607"/>
                </a:solidFill>
              </a:rPr>
              <a:t>PREVENTIE EN BESTRIJDING VAN IDENTITEITSFRAUDE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9530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nl-NL" altLang="fr-FR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25/11/2015:</a:t>
            </a:r>
            <a:r>
              <a:rPr lang="nl-NL" altLang="fr-FR" sz="2000" b="0" dirty="0" smtClean="0">
                <a:latin typeface="Calibri" panose="020F0502020204030204" pitchFamily="34" charset="0"/>
              </a:rPr>
              <a:t> omzendbrief ADIB: nieuwe lay-out </a:t>
            </a:r>
            <a:r>
              <a:rPr lang="nl-NL" altLang="fr-FR" sz="2000" b="0" dirty="0" err="1" smtClean="0">
                <a:latin typeface="Calibri" panose="020F0502020204030204" pitchFamily="34" charset="0"/>
              </a:rPr>
              <a:t>eID</a:t>
            </a:r>
            <a:r>
              <a:rPr lang="nl-NL" altLang="fr-FR" sz="2000" b="0" dirty="0" smtClean="0">
                <a:latin typeface="Calibri" panose="020F0502020204030204" pitchFamily="34" charset="0"/>
              </a:rPr>
              <a:t>/EU-verblijfstitels – versterkte veiligheidselementen</a:t>
            </a:r>
          </a:p>
          <a:p>
            <a:pPr>
              <a:lnSpc>
                <a:spcPct val="100000"/>
              </a:lnSpc>
              <a:defRPr/>
            </a:pPr>
            <a:r>
              <a:rPr lang="nl-NL" altLang="fr-FR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11/2015: </a:t>
            </a:r>
            <a:r>
              <a:rPr lang="nl-NL" altLang="fr-FR" sz="2000" b="0" dirty="0" smtClean="0">
                <a:latin typeface="Calibri" panose="020F0502020204030204" pitchFamily="34" charset="0"/>
              </a:rPr>
              <a:t>ontmoeting met PG Bergen over behandeling dossiers identiteitsfraude</a:t>
            </a:r>
          </a:p>
          <a:p>
            <a:pPr>
              <a:lnSpc>
                <a:spcPct val="100000"/>
              </a:lnSpc>
              <a:defRPr/>
            </a:pPr>
            <a:r>
              <a:rPr lang="nl-NL" altLang="fr-FR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02/2016: </a:t>
            </a:r>
            <a:r>
              <a:rPr lang="nl-NL" altLang="fr-FR" sz="2000" b="0" dirty="0" smtClean="0">
                <a:latin typeface="Calibri" panose="020F0502020204030204" pitchFamily="34" charset="0"/>
              </a:rPr>
              <a:t>verzending naar CPG van verklarende nota i.v.m. vastgestelde fenomenen identiteitsfraude → sensibilisering van de Parketten, éénvormige behandeling en omzendbrief College PG</a:t>
            </a:r>
          </a:p>
          <a:p>
            <a:pPr>
              <a:lnSpc>
                <a:spcPct val="100000"/>
              </a:lnSpc>
              <a:defRPr/>
            </a:pPr>
            <a:r>
              <a:rPr lang="nl-NL" altLang="fr-FR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03/2016:</a:t>
            </a:r>
            <a:r>
              <a:rPr lang="nl-NL" altLang="fr-FR" sz="2000" b="0" dirty="0" smtClean="0">
                <a:latin typeface="Calibri" panose="020F0502020204030204" pitchFamily="34" charset="0"/>
              </a:rPr>
              <a:t> aanwijzing van de gemeentelijke SPOC door alle gemeenten</a:t>
            </a:r>
          </a:p>
          <a:p>
            <a:pPr>
              <a:lnSpc>
                <a:spcPct val="100000"/>
              </a:lnSpc>
              <a:defRPr/>
            </a:pPr>
            <a:r>
              <a:rPr lang="nl-NL" altLang="fr-FR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05/2016:</a:t>
            </a:r>
            <a:r>
              <a:rPr lang="nl-NL" altLang="fr-FR" sz="2000" b="0" dirty="0" smtClean="0">
                <a:latin typeface="Calibri" panose="020F0502020204030204" pitchFamily="34" charset="0"/>
              </a:rPr>
              <a:t> automatische vertoning foto </a:t>
            </a:r>
            <a:r>
              <a:rPr lang="nl-NL" altLang="fr-FR" sz="2000" b="0" dirty="0" err="1" smtClean="0">
                <a:latin typeface="Calibri" panose="020F0502020204030204" pitchFamily="34" charset="0"/>
              </a:rPr>
              <a:t>eID</a:t>
            </a:r>
            <a:r>
              <a:rPr lang="nl-NL" altLang="fr-FR" sz="2000" b="0" dirty="0" smtClean="0">
                <a:latin typeface="Calibri" panose="020F0502020204030204" pitchFamily="34" charset="0"/>
              </a:rPr>
              <a:t> in </a:t>
            </a:r>
            <a:r>
              <a:rPr lang="nl-NL" altLang="fr-FR" sz="2000" b="0" dirty="0" err="1" smtClean="0">
                <a:latin typeface="Calibri" panose="020F0502020204030204" pitchFamily="34" charset="0"/>
              </a:rPr>
              <a:t>Belpic</a:t>
            </a:r>
            <a:endParaRPr lang="nl-NL" altLang="fr-FR" sz="2000" b="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nl-NL" altLang="fr-FR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27/05/2016: </a:t>
            </a:r>
            <a:r>
              <a:rPr lang="nl-NL" altLang="fr-FR" sz="2000" b="0" dirty="0" smtClean="0">
                <a:latin typeface="Calibri" panose="020F0502020204030204" pitchFamily="34" charset="0"/>
              </a:rPr>
              <a:t>verzending van de ministeriële omzendbrief  + aanwijzing van de consulaire SPOCS</a:t>
            </a:r>
          </a:p>
          <a:p>
            <a:pPr>
              <a:lnSpc>
                <a:spcPct val="100000"/>
              </a:lnSpc>
              <a:defRPr/>
            </a:pPr>
            <a:r>
              <a:rPr lang="nl-NL" altLang="fr-FR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2015-2016: </a:t>
            </a:r>
            <a:r>
              <a:rPr lang="nl-NL" altLang="fr-FR" sz="2000" b="0" dirty="0" smtClean="0">
                <a:latin typeface="Calibri" panose="020F0502020204030204" pitchFamily="34" charset="0"/>
              </a:rPr>
              <a:t>Check </a:t>
            </a:r>
            <a:r>
              <a:rPr lang="nl-NL" altLang="fr-FR" sz="2000" b="0" dirty="0" err="1" smtClean="0">
                <a:latin typeface="Calibri" panose="020F0502020204030204" pitchFamily="34" charset="0"/>
              </a:rPr>
              <a:t>Doc</a:t>
            </a:r>
            <a:r>
              <a:rPr lang="nl-NL" altLang="fr-FR" sz="2000" b="0" dirty="0" smtClean="0">
                <a:latin typeface="Calibri" panose="020F0502020204030204" pitchFamily="34" charset="0"/>
              </a:rPr>
              <a:t> Mobile en Check </a:t>
            </a:r>
            <a:r>
              <a:rPr lang="nl-NL" altLang="fr-FR" sz="2000" b="0" dirty="0" err="1" smtClean="0">
                <a:latin typeface="Calibri" panose="020F0502020204030204" pitchFamily="34" charset="0"/>
              </a:rPr>
              <a:t>Doc</a:t>
            </a:r>
            <a:r>
              <a:rPr lang="nl-NL" altLang="fr-FR" sz="2000" b="0" dirty="0" smtClean="0">
                <a:latin typeface="Calibri" panose="020F0502020204030204" pitchFamily="34" charset="0"/>
              </a:rPr>
              <a:t> </a:t>
            </a:r>
            <a:r>
              <a:rPr lang="nl-NL" altLang="fr-FR" sz="2000" b="0" dirty="0" err="1" smtClean="0">
                <a:latin typeface="Calibri" panose="020F0502020204030204" pitchFamily="34" charset="0"/>
              </a:rPr>
              <a:t>Webservice</a:t>
            </a:r>
            <a:endParaRPr lang="nl-NL" altLang="fr-FR" sz="2000" b="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endParaRPr lang="fr-BE" altLang="fr-FR" sz="2000" b="0" dirty="0" smtClean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4</a:t>
            </a:r>
            <a:endParaRPr lang="nl-BE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37795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2800" dirty="0" smtClean="0">
                <a:solidFill>
                  <a:srgbClr val="435607"/>
                </a:solidFill>
              </a:rPr>
              <a:t>PREVENTIE EN BESTRIJDING VAN IDENTITEITSFRAUDE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91400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NL" sz="2000" u="sng" dirty="0" smtClean="0">
                <a:solidFill>
                  <a:srgbClr val="7030A0"/>
                </a:solidFill>
                <a:latin typeface="Calibri" panose="020F0502020204030204" pitchFamily="34" charset="0"/>
              </a:rPr>
              <a:t>Recentelijk bereikte doelstellingen:</a:t>
            </a:r>
          </a:p>
          <a:p>
            <a:pPr>
              <a:defRPr/>
            </a:pPr>
            <a:r>
              <a:rPr lang="nl-NL" sz="2000" b="0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27/05/2016</a:t>
            </a:r>
            <a:r>
              <a:rPr lang="nl-NL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nl-NL" sz="2000" b="0" dirty="0" smtClean="0">
                <a:latin typeface="Calibri" panose="020F0502020204030204" pitchFamily="34" charset="0"/>
              </a:rPr>
              <a:t>verzending van de ministeriële omzendbrief naar de gemeenten + lokale politie en </a:t>
            </a:r>
            <a:r>
              <a:rPr lang="nl-NL" sz="2000" b="0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01/06/2016</a:t>
            </a:r>
            <a:r>
              <a:rPr lang="nl-NL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nl-NL" sz="2000" b="0" dirty="0" smtClean="0">
                <a:latin typeface="Calibri" panose="020F0502020204030204" pitchFamily="34" charset="0"/>
              </a:rPr>
              <a:t>naar de consulaire posten</a:t>
            </a:r>
          </a:p>
          <a:p>
            <a:pPr marL="0" indent="0">
              <a:buFontTx/>
              <a:buNone/>
              <a:defRPr/>
            </a:pPr>
            <a:r>
              <a:rPr lang="nl-NL" sz="2000" b="0" dirty="0" smtClean="0">
                <a:latin typeface="Calibri" panose="020F0502020204030204" pitchFamily="34" charset="0"/>
              </a:rPr>
              <a:t>→ omzendbrief = leidraad voor de gemeentelijke (of consulaire) SPOC indien vermoeden van identiteitsfraude. </a:t>
            </a:r>
          </a:p>
          <a:p>
            <a:pPr marL="0" indent="0">
              <a:buFontTx/>
              <a:buNone/>
              <a:defRPr/>
            </a:pPr>
            <a:r>
              <a:rPr lang="nl-NL" sz="2000" b="0" dirty="0" smtClean="0">
                <a:latin typeface="Calibri" panose="020F0502020204030204" pitchFamily="34" charset="0"/>
              </a:rPr>
              <a:t>→ </a:t>
            </a:r>
            <a:r>
              <a:rPr lang="nl-NL" sz="2000" b="0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4 kernpunten</a:t>
            </a:r>
            <a:r>
              <a:rPr lang="nl-NL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marL="457200" indent="-457200">
              <a:buFontTx/>
              <a:buAutoNum type="arabicParenR"/>
              <a:defRPr/>
            </a:pPr>
            <a:r>
              <a:rPr lang="nl-NL" sz="2000" b="0" dirty="0" smtClean="0">
                <a:latin typeface="Calibri" panose="020F0502020204030204" pitchFamily="34" charset="0"/>
              </a:rPr>
              <a:t>Opgerichte structuren (</a:t>
            </a:r>
            <a:r>
              <a:rPr lang="nl-NL" sz="2000" b="0" dirty="0" err="1" smtClean="0">
                <a:latin typeface="Calibri" panose="020F0502020204030204" pitchFamily="34" charset="0"/>
              </a:rPr>
              <a:t>Task</a:t>
            </a:r>
            <a:r>
              <a:rPr lang="nl-NL" sz="2000" b="0" dirty="0" smtClean="0">
                <a:latin typeface="Calibri" panose="020F0502020204030204" pitchFamily="34" charset="0"/>
              </a:rPr>
              <a:t> Force, Nationaal SPOC, enz.)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nl-NL" sz="2000" b="0" dirty="0" smtClean="0">
                <a:latin typeface="Calibri" panose="020F0502020204030204" pitchFamily="34" charset="0"/>
              </a:rPr>
              <a:t>Technieken identiteitsfraude / basiscontroles</a:t>
            </a:r>
          </a:p>
          <a:p>
            <a:pPr marL="457200" indent="-457200">
              <a:buFontTx/>
              <a:buAutoNum type="arabicParenR"/>
              <a:defRPr/>
            </a:pPr>
            <a:r>
              <a:rPr lang="nl-NL" sz="2000" b="0" dirty="0" smtClean="0">
                <a:latin typeface="Calibri" panose="020F0502020204030204" pitchFamily="34" charset="0"/>
              </a:rPr>
              <a:t>Wat moet de gemeentelijke/consulaire SPOC doen wanneer er een aanwijzing van identiteitsfraude is?</a:t>
            </a:r>
          </a:p>
          <a:p>
            <a:pPr marL="457200" indent="-457200">
              <a:buFontTx/>
              <a:buAutoNum type="arabicParenR"/>
              <a:defRPr/>
            </a:pPr>
            <a:r>
              <a:rPr lang="nl-NL" sz="2000" b="0" dirty="0" smtClean="0">
                <a:latin typeface="Calibri" panose="020F0502020204030204" pitchFamily="34" charset="0"/>
              </a:rPr>
              <a:t>Ondersteuning en begeleiding gemeenten/consulaire posten.</a:t>
            </a:r>
          </a:p>
          <a:p>
            <a:pPr>
              <a:buFontTx/>
              <a:buChar char="-"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dirty="0"/>
              <a:t>5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37795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2800" dirty="0" smtClean="0">
                <a:solidFill>
                  <a:srgbClr val="435607"/>
                </a:solidFill>
              </a:rPr>
              <a:t>PREVENTIE EN BESTRIJDING VAN IDENTITEITSFRAUDE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15200" cy="5029200"/>
          </a:xfrm>
        </p:spPr>
        <p:txBody>
          <a:bodyPr/>
          <a:lstStyle/>
          <a:p>
            <a:pPr>
              <a:defRPr/>
            </a:pPr>
            <a:r>
              <a:rPr lang="nl-NL" sz="2000" b="0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07/06/2016</a:t>
            </a:r>
            <a:r>
              <a:rPr lang="nl-NL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  <a:r>
              <a:rPr lang="nl-NL" sz="2000" b="0" dirty="0" smtClean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nl-NL" sz="2000" b="0" dirty="0" smtClean="0">
                <a:latin typeface="Calibri" panose="020F0502020204030204" pitchFamily="34" charset="0"/>
              </a:rPr>
              <a:t>goedkeuring kadernota integrale veiligheid + nationaal veiligheidsplan 2016-2019 (Minister Veiligheid en Binnenlandse Zaken + Minister Justitie). Definieert 10 prioriteiten voor de komende jaren rond 5 transversale thema’s, onder andere </a:t>
            </a:r>
            <a:r>
              <a:rPr lang="nl-NL" sz="2000" b="0" u="sng" dirty="0" smtClean="0">
                <a:latin typeface="Calibri" panose="020F0502020204030204" pitchFamily="34" charset="0"/>
              </a:rPr>
              <a:t>vastlegging van identiteit, misbruik van identiteit en domiciliefraude</a:t>
            </a:r>
          </a:p>
          <a:p>
            <a:pPr>
              <a:buClr>
                <a:srgbClr val="435607"/>
              </a:buClr>
              <a:defRPr/>
            </a:pPr>
            <a:r>
              <a:rPr lang="nl-NL" sz="2000" b="0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19 en 20/09/2016</a:t>
            </a:r>
            <a:r>
              <a:rPr lang="nl-NL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nl-NL" sz="20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Event Fraude ID (Egmontpaleis): groot succes! 700 deelnemers</a:t>
            </a:r>
          </a:p>
          <a:p>
            <a:pPr marL="0" indent="0">
              <a:buClr>
                <a:srgbClr val="435607"/>
              </a:buClr>
              <a:buFontTx/>
              <a:buNone/>
              <a:defRPr/>
            </a:pPr>
            <a:r>
              <a:rPr lang="nl-NL" sz="2000" u="sng" dirty="0" smtClean="0">
                <a:solidFill>
                  <a:srgbClr val="7030A0"/>
                </a:solidFill>
                <a:latin typeface="Calibri" panose="020F0502020204030204" pitchFamily="34" charset="0"/>
              </a:rPr>
              <a:t>Lopende doelstellingen</a:t>
            </a:r>
          </a:p>
          <a:p>
            <a:pPr>
              <a:buClr>
                <a:srgbClr val="435607"/>
              </a:buClr>
              <a:defRPr/>
            </a:pPr>
            <a:r>
              <a:rPr lang="nl-NL" sz="2000" b="0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Eind september 2016 tot maart 2017</a:t>
            </a:r>
            <a:r>
              <a:rPr lang="nl-NL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nl-NL" sz="20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provinciale opleidingen met de gemeentelijke SPOCS</a:t>
            </a:r>
          </a:p>
          <a:p>
            <a:pPr>
              <a:buClr>
                <a:srgbClr val="435607"/>
              </a:buClr>
              <a:defRPr/>
            </a:pPr>
            <a:r>
              <a:rPr lang="nl-NL" sz="2000" b="0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Eind 2016 – 2017</a:t>
            </a:r>
            <a:r>
              <a:rPr lang="nl-NL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nl-NL" sz="20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voortzetting beveiliging uitreikingsprocedure (elektronische DB, schrapping voorlopige IK)</a:t>
            </a:r>
          </a:p>
          <a:p>
            <a:pPr marL="0" indent="0">
              <a:buClr>
                <a:srgbClr val="435607"/>
              </a:buClr>
              <a:buFontTx/>
              <a:buNone/>
              <a:defRPr/>
            </a:pPr>
            <a:endParaRPr lang="nl-NL" sz="2000" b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en-US" sz="1800" b="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6</a:t>
            </a:r>
            <a:endParaRPr lang="nl-BE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37795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2800" dirty="0" smtClean="0">
                <a:solidFill>
                  <a:srgbClr val="435607"/>
                </a:solidFill>
              </a:rPr>
              <a:t>PREVENTIE EN BESTRIJDING VAN IDENTITEITSFRAUDE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91400" cy="4724400"/>
          </a:xfrm>
        </p:spPr>
        <p:txBody>
          <a:bodyPr/>
          <a:lstStyle/>
          <a:p>
            <a:pPr marL="0" indent="0">
              <a:buClr>
                <a:srgbClr val="435607"/>
              </a:buClr>
              <a:buFontTx/>
              <a:buNone/>
              <a:defRPr/>
            </a:pPr>
            <a:r>
              <a:rPr lang="nl-NL" altLang="fr-FR" sz="2000" u="sng" dirty="0" smtClean="0">
                <a:solidFill>
                  <a:srgbClr val="7030A0"/>
                </a:solidFill>
                <a:latin typeface="Calibri" panose="020F0502020204030204" pitchFamily="34" charset="0"/>
              </a:rPr>
              <a:t>Doelstellingen op middellange termijn:</a:t>
            </a:r>
          </a:p>
          <a:p>
            <a:pPr>
              <a:defRPr/>
            </a:pPr>
            <a:r>
              <a:rPr lang="nl-NL" altLang="fr-FR" sz="2000" b="0" dirty="0" smtClean="0">
                <a:latin typeface="Calibri" panose="020F0502020204030204" pitchFamily="34" charset="0"/>
              </a:rPr>
              <a:t>Specifiek wetsontwerp bestrijding identiteitsfraude (ADIB)</a:t>
            </a:r>
          </a:p>
          <a:p>
            <a:pPr>
              <a:defRPr/>
            </a:pPr>
            <a:r>
              <a:rPr lang="nl-NL" altLang="fr-FR" sz="2000" b="0" dirty="0" smtClean="0">
                <a:latin typeface="Calibri" panose="020F0502020204030204" pitchFamily="34" charset="0"/>
              </a:rPr>
              <a:t>Adviezen over projecten of voorstellen inzake bestrijding van identiteitsfraude en opvolging van het opleidingsprogramma</a:t>
            </a:r>
          </a:p>
          <a:p>
            <a:pPr>
              <a:defRPr/>
            </a:pPr>
            <a:r>
              <a:rPr lang="nl-NL" altLang="fr-FR" sz="2000" b="0" dirty="0" smtClean="0">
                <a:latin typeface="Calibri" panose="020F0502020204030204" pitchFamily="34" charset="0"/>
              </a:rPr>
              <a:t>Evaluatie omzendbrief</a:t>
            </a:r>
            <a:endParaRPr lang="nl-NL" altLang="fr-FR" sz="2000" b="0" dirty="0" smtClean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altLang="fr-FR" sz="2000" u="sng" dirty="0" smtClean="0">
                <a:solidFill>
                  <a:srgbClr val="7030A0"/>
                </a:solidFill>
                <a:latin typeface="Calibri" panose="020F0502020204030204" pitchFamily="34" charset="0"/>
              </a:rPr>
              <a:t>Doelstellingen op langere termijn:</a:t>
            </a:r>
          </a:p>
          <a:p>
            <a:pPr>
              <a:defRPr/>
            </a:pPr>
            <a:r>
              <a:rPr lang="nl-NL" altLang="fr-FR" sz="2000" b="0" dirty="0" smtClean="0">
                <a:latin typeface="Calibri" panose="020F0502020204030204" pitchFamily="34" charset="0"/>
              </a:rPr>
              <a:t>Realisatie van de doelstellingen van de kadernota integrale veiligheid en van het nationaal veiligheidsplan 2016-2019 → </a:t>
            </a:r>
            <a:r>
              <a:rPr lang="nl-NL" altLang="fr-FR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Sommige hebben rechtstreeks betrekking op de </a:t>
            </a:r>
            <a:r>
              <a:rPr lang="nl-NL" altLang="fr-FR" sz="2000" b="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Task</a:t>
            </a:r>
            <a:r>
              <a:rPr lang="nl-NL" altLang="fr-FR" sz="20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Force</a:t>
            </a:r>
            <a:r>
              <a:rPr lang="nl-NL" altLang="fr-FR" sz="2000" b="0" dirty="0" smtClean="0">
                <a:latin typeface="Calibri" panose="020F0502020204030204" pitchFamily="34" charset="0"/>
              </a:rPr>
              <a:t> (éénvormige definitie van identiteitsfraude, verbetering en permanente beveiliging van de fysieke veiligheid van de identiteits- en reisdocumenten en van de uitreikingsprocedures,  sensibilisering van diverse doelgroepen, verbetering van de operationele informatieoverdracht tussen de betrokken actoren, enz.)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7</a:t>
            </a:r>
            <a:endParaRPr lang="nl-BE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37795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103 ibz-url_POS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914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9" descr="kop_vr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82762"/>
            <a:ext cx="457200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3886200" y="3413274"/>
            <a:ext cx="2667000" cy="58477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800"/>
              </a:lnSpc>
              <a:spcBef>
                <a:spcPct val="20000"/>
              </a:spcBef>
              <a:buClr>
                <a:schemeClr val="tx2"/>
              </a:buClr>
              <a:buChar char="•"/>
              <a:defRPr sz="23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Char char="-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fr-FR" sz="3200" b="0" dirty="0">
              <a:solidFill>
                <a:srgbClr val="FFFFFF"/>
              </a:solidFill>
            </a:endParaRPr>
          </a:p>
        </p:txBody>
      </p:sp>
      <p:sp>
        <p:nvSpPr>
          <p:cNvPr id="1331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2800"/>
              </a:lnSpc>
              <a:spcBef>
                <a:spcPct val="20000"/>
              </a:spcBef>
              <a:buClr>
                <a:schemeClr val="tx2"/>
              </a:buClr>
              <a:buChar char="•"/>
              <a:defRPr sz="23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Char char="-"/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Char char="•"/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nl-BE" altLang="fr-FR" sz="1500" smtClean="0">
                <a:solidFill>
                  <a:srgbClr val="6B645E"/>
                </a:solidFill>
                <a:cs typeface="Arial" pitchFamily="34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8389</TotalTime>
  <Words>629</Words>
  <Application>Microsoft Office PowerPoint</Application>
  <PresentationFormat>Affichage à l'écran (4:3)</PresentationFormat>
  <Paragraphs>74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Standaardontwerp</vt:lpstr>
      <vt:lpstr>1_Standaardontwerp</vt:lpstr>
      <vt:lpstr>PREVENTIE EN BESTRIJDING VAN IDENTITEITSFRAUDE Christophe Verschoore</vt:lpstr>
      <vt:lpstr>PREVENTIE EN BESTRIJDING VAN IDENTITEITSFRAUDE</vt:lpstr>
      <vt:lpstr>PREVENTIE EN BESTRIJDING VAN IDENTITEITSFRAUDE</vt:lpstr>
      <vt:lpstr>PREVENTIE EN BESTRIJDING VAN IDENTITEITSFRAUDE</vt:lpstr>
      <vt:lpstr>PREVENTIE EN BESTRIJDING VAN IDENTITEITSFRAUDE</vt:lpstr>
      <vt:lpstr>PREVENTIE EN BESTRIJDING VAN IDENTITEITSFRAUDE</vt:lpstr>
      <vt:lpstr>PREVENTIE EN BESTRIJDING VAN IDENTITEITSFRAUDE</vt:lpstr>
      <vt:lpstr>PREVENTIE EN BESTRIJDING VAN IDENTITEITSFRAUDE</vt:lpstr>
      <vt:lpstr>Présentation PowerPoint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RN 06112013 qualité données</dc:title>
  <dc:creator>Christophe Verschoore</dc:creator>
  <cp:lastModifiedBy>Vincent Vandenkerckhoven</cp:lastModifiedBy>
  <cp:revision>728</cp:revision>
  <cp:lastPrinted>2016-06-15T13:20:49Z</cp:lastPrinted>
  <dcterms:created xsi:type="dcterms:W3CDTF">2007-07-02T10:03:53Z</dcterms:created>
  <dcterms:modified xsi:type="dcterms:W3CDTF">2016-10-24T13:17:11Z</dcterms:modified>
</cp:coreProperties>
</file>