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8" r:id="rId4"/>
    <p:sldId id="258" r:id="rId5"/>
    <p:sldId id="262" r:id="rId6"/>
    <p:sldId id="263" r:id="rId7"/>
    <p:sldId id="266" r:id="rId8"/>
    <p:sldId id="265" r:id="rId9"/>
    <p:sldId id="267" r:id="rId10"/>
    <p:sldId id="269" r:id="rId11"/>
    <p:sldId id="259" r:id="rId12"/>
    <p:sldId id="260" r:id="rId13"/>
    <p:sldId id="272" r:id="rId14"/>
    <p:sldId id="261" r:id="rId15"/>
    <p:sldId id="264" r:id="rId16"/>
    <p:sldId id="271" r:id="rId17"/>
    <p:sldId id="270" r:id="rId18"/>
  </p:sldIdLst>
  <p:sldSz cx="9144000" cy="6858000" type="screen4x3"/>
  <p:notesSz cx="6797675" cy="9926638"/>
  <p:defaultTextStyle>
    <a:defPPr>
      <a:defRPr lang="nl-NL"/>
    </a:defPPr>
    <a:lvl1pPr algn="ctr" rtl="0" fontAlgn="base">
      <a:lnSpc>
        <a:spcPts val="2800"/>
      </a:lnSpc>
      <a:spcBef>
        <a:spcPct val="20000"/>
      </a:spcBef>
      <a:spcAft>
        <a:spcPct val="0"/>
      </a:spcAft>
      <a:buClr>
        <a:schemeClr val="tx2"/>
      </a:buClr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lnSpc>
        <a:spcPts val="2800"/>
      </a:lnSpc>
      <a:spcBef>
        <a:spcPct val="20000"/>
      </a:spcBef>
      <a:spcAft>
        <a:spcPct val="0"/>
      </a:spcAft>
      <a:buClr>
        <a:schemeClr val="tx2"/>
      </a:buClr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lnSpc>
        <a:spcPts val="2800"/>
      </a:lnSpc>
      <a:spcBef>
        <a:spcPct val="20000"/>
      </a:spcBef>
      <a:spcAft>
        <a:spcPct val="0"/>
      </a:spcAft>
      <a:buClr>
        <a:schemeClr val="tx2"/>
      </a:buClr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lnSpc>
        <a:spcPts val="2800"/>
      </a:lnSpc>
      <a:spcBef>
        <a:spcPct val="20000"/>
      </a:spcBef>
      <a:spcAft>
        <a:spcPct val="0"/>
      </a:spcAft>
      <a:buClr>
        <a:schemeClr val="tx2"/>
      </a:buClr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lnSpc>
        <a:spcPts val="2800"/>
      </a:lnSpc>
      <a:spcBef>
        <a:spcPct val="20000"/>
      </a:spcBef>
      <a:spcAft>
        <a:spcPct val="0"/>
      </a:spcAft>
      <a:buClr>
        <a:schemeClr val="tx2"/>
      </a:buClr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79" autoAdjust="0"/>
    <p:restoredTop sz="94664" autoAdjust="0"/>
  </p:normalViewPr>
  <p:slideViewPr>
    <p:cSldViewPr>
      <p:cViewPr>
        <p:scale>
          <a:sx n="90" d="100"/>
          <a:sy n="90" d="100"/>
        </p:scale>
        <p:origin x="-1373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2" d="100"/>
        <a:sy n="52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332" y="-10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33277" y="9366109"/>
            <a:ext cx="1143654" cy="247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defRPr/>
            </a:pPr>
            <a:endParaRPr lang="nl-NL" sz="1000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681750" y="9366109"/>
            <a:ext cx="3474331" cy="247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60901" y="9366109"/>
            <a:ext cx="1145260" cy="247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defRPr sz="1000">
                <a:latin typeface="Arial" charset="0"/>
              </a:defRPr>
            </a:lvl1pPr>
          </a:lstStyle>
          <a:p>
            <a:pPr>
              <a:defRPr/>
            </a:pPr>
            <a:fld id="{C814AB97-5536-4EA1-9F94-567EEE54312F}" type="slidenum">
              <a:rPr lang="nl-NL"/>
              <a:pPr>
                <a:defRPr/>
              </a:pPr>
              <a:t>‹N°›</a:t>
            </a:fld>
            <a:endParaRPr lang="nl-NL" dirty="0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541309" y="9311813"/>
            <a:ext cx="57712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0265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66763"/>
            <a:ext cx="4905375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203" y="4752522"/>
            <a:ext cx="4934418" cy="444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5128" name="Rectangle 1032"/>
          <p:cNvSpPr>
            <a:spLocks noChangeArrowheads="1"/>
          </p:cNvSpPr>
          <p:nvPr/>
        </p:nvSpPr>
        <p:spPr bwMode="auto">
          <a:xfrm>
            <a:off x="915566" y="9489074"/>
            <a:ext cx="1143654" cy="24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defRPr/>
            </a:pPr>
            <a:endParaRPr lang="nl-NL" sz="1000" dirty="0"/>
          </a:p>
        </p:txBody>
      </p:sp>
      <p:sp>
        <p:nvSpPr>
          <p:cNvPr id="5129" name="Rectangle 1033"/>
          <p:cNvSpPr>
            <a:spLocks noChangeArrowheads="1"/>
          </p:cNvSpPr>
          <p:nvPr/>
        </p:nvSpPr>
        <p:spPr bwMode="auto">
          <a:xfrm>
            <a:off x="1681750" y="9489074"/>
            <a:ext cx="3474331" cy="24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defRPr/>
            </a:pPr>
            <a:endParaRPr lang="nl-NL" sz="1000" dirty="0"/>
          </a:p>
        </p:txBody>
      </p:sp>
      <p:sp>
        <p:nvSpPr>
          <p:cNvPr id="5130" name="Rectangle 1034"/>
          <p:cNvSpPr>
            <a:spLocks noChangeArrowheads="1"/>
          </p:cNvSpPr>
          <p:nvPr/>
        </p:nvSpPr>
        <p:spPr bwMode="auto">
          <a:xfrm>
            <a:off x="4789855" y="9489074"/>
            <a:ext cx="1145261" cy="24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defRPr/>
            </a:pPr>
            <a:fld id="{B155AC7B-A339-42AD-87F6-5B6AC56034DF}" type="slidenum">
              <a:rPr lang="nl-NL" sz="1000"/>
              <a:pPr algn="r">
                <a:lnSpc>
                  <a:spcPct val="100000"/>
                </a:lnSpc>
                <a:spcBef>
                  <a:spcPct val="0"/>
                </a:spcBef>
                <a:buClrTx/>
                <a:defRPr/>
              </a:pPr>
              <a:t>‹N°›</a:t>
            </a:fld>
            <a:endParaRPr lang="nl-NL" sz="1000" dirty="0"/>
          </a:p>
        </p:txBody>
      </p:sp>
      <p:sp>
        <p:nvSpPr>
          <p:cNvPr id="5131" name="Line 1035"/>
          <p:cNvSpPr>
            <a:spLocks noChangeShapeType="1"/>
          </p:cNvSpPr>
          <p:nvPr/>
        </p:nvSpPr>
        <p:spPr bwMode="auto">
          <a:xfrm>
            <a:off x="912354" y="9433181"/>
            <a:ext cx="50275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17013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793750" y="2260600"/>
            <a:ext cx="1800225" cy="431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 dirty="0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0" y="0"/>
            <a:ext cx="9140825" cy="1462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 dirty="0"/>
          </a:p>
        </p:txBody>
      </p:sp>
      <p:pic>
        <p:nvPicPr>
          <p:cNvPr id="6" name="Picture 1036" descr="logo-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6725" y="6299200"/>
            <a:ext cx="2921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37" descr="103 ibz-FRNL_POS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2188" y="420688"/>
            <a:ext cx="23780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1044"/>
          <p:cNvGrpSpPr>
            <a:grpSpLocks/>
          </p:cNvGrpSpPr>
          <p:nvPr/>
        </p:nvGrpSpPr>
        <p:grpSpPr bwMode="auto">
          <a:xfrm>
            <a:off x="793750" y="2692400"/>
            <a:ext cx="7626350" cy="3171825"/>
            <a:chOff x="500" y="1696"/>
            <a:chExt cx="4804" cy="1998"/>
          </a:xfrm>
        </p:grpSpPr>
        <p:sp>
          <p:nvSpPr>
            <p:cNvPr id="9" name="Rectangle 1038"/>
            <p:cNvSpPr>
              <a:spLocks noChangeArrowheads="1"/>
            </p:cNvSpPr>
            <p:nvPr userDrawn="1"/>
          </p:nvSpPr>
          <p:spPr bwMode="auto">
            <a:xfrm>
              <a:off x="500" y="1696"/>
              <a:ext cx="4588" cy="216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nl-BE" dirty="0"/>
            </a:p>
          </p:txBody>
        </p:sp>
        <p:sp>
          <p:nvSpPr>
            <p:cNvPr id="10" name="Rectangle 1039"/>
            <p:cNvSpPr>
              <a:spLocks noChangeArrowheads="1"/>
            </p:cNvSpPr>
            <p:nvPr userDrawn="1"/>
          </p:nvSpPr>
          <p:spPr bwMode="auto">
            <a:xfrm>
              <a:off x="5088" y="1696"/>
              <a:ext cx="216" cy="1782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nl-BE" dirty="0"/>
            </a:p>
          </p:txBody>
        </p:sp>
        <p:sp>
          <p:nvSpPr>
            <p:cNvPr id="11" name="Rectangle 1042"/>
            <p:cNvSpPr>
              <a:spLocks noChangeArrowheads="1"/>
            </p:cNvSpPr>
            <p:nvPr userDrawn="1"/>
          </p:nvSpPr>
          <p:spPr bwMode="auto">
            <a:xfrm>
              <a:off x="716" y="3478"/>
              <a:ext cx="4588" cy="216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nl-BE" dirty="0"/>
            </a:p>
          </p:txBody>
        </p:sp>
        <p:sp>
          <p:nvSpPr>
            <p:cNvPr id="12" name="Rectangle 1043"/>
            <p:cNvSpPr>
              <a:spLocks noChangeArrowheads="1"/>
            </p:cNvSpPr>
            <p:nvPr userDrawn="1"/>
          </p:nvSpPr>
          <p:spPr bwMode="auto">
            <a:xfrm>
              <a:off x="500" y="1912"/>
              <a:ext cx="216" cy="1782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nl-BE" dirty="0"/>
            </a:p>
          </p:txBody>
        </p:sp>
      </p:grpSp>
      <p:sp>
        <p:nvSpPr>
          <p:cNvPr id="6147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1738313" y="3702050"/>
            <a:ext cx="5727700" cy="990600"/>
          </a:xfrm>
        </p:spPr>
        <p:txBody>
          <a:bodyPr anchor="b"/>
          <a:lstStyle>
            <a:lvl1pPr marL="0" indent="0" algn="r">
              <a:lnSpc>
                <a:spcPts val="3500"/>
              </a:lnSpc>
              <a:buFontTx/>
              <a:buNone/>
              <a:defRPr sz="3100"/>
            </a:lvl1pPr>
          </a:lstStyle>
          <a:p>
            <a:r>
              <a:rPr lang="nl-NL"/>
              <a:t>Klik om het opmaakprofiel van de modeltitel te bewerken</a:t>
            </a:r>
          </a:p>
        </p:txBody>
      </p:sp>
      <p:sp>
        <p:nvSpPr>
          <p:cNvPr id="6148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736725" y="4718050"/>
            <a:ext cx="5729288" cy="728663"/>
          </a:xfrm>
          <a:noFill/>
        </p:spPr>
        <p:txBody>
          <a:bodyPr/>
          <a:lstStyle>
            <a:lvl1pPr marL="0" indent="0" algn="r">
              <a:lnSpc>
                <a:spcPts val="2600"/>
              </a:lnSpc>
              <a:spcBef>
                <a:spcPct val="0"/>
              </a:spcBef>
              <a:buFontTx/>
              <a:buNone/>
              <a:defRPr sz="2200" b="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13" name="Rectangle 1029"/>
          <p:cNvSpPr>
            <a:spLocks noGrp="1" noChangeArrowheads="1"/>
          </p:cNvSpPr>
          <p:nvPr>
            <p:ph type="dt" sz="half" idx="10"/>
          </p:nvPr>
        </p:nvSpPr>
        <p:spPr>
          <a:xfrm>
            <a:off x="790575" y="2371725"/>
            <a:ext cx="1800225" cy="276225"/>
          </a:xfrm>
        </p:spPr>
        <p:txBody>
          <a:bodyPr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nl-NL" dirty="0"/>
              <a:t>10 décembre 2013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21th November 2007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77AFA-032C-4113-8980-E92DD28E1FC6}" type="slidenum">
              <a:rPr lang="nl-NL"/>
              <a:pPr>
                <a:defRPr/>
              </a:pPr>
              <a:t>‹N°›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5738" y="241300"/>
            <a:ext cx="1887537" cy="5749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8363" y="241300"/>
            <a:ext cx="5514975" cy="5749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21th November 2007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13CBE-836A-40F5-80D3-0B1391848C6C}" type="slidenum">
              <a:rPr lang="nl-NL"/>
              <a:pPr>
                <a:defRPr/>
              </a:pPr>
              <a:t>‹N°›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21th November 2007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7EFED-B788-40D3-ADBF-F1F275EEE8FB}" type="slidenum">
              <a:rPr lang="nl-NL"/>
              <a:pPr>
                <a:defRPr/>
              </a:pPr>
              <a:t>‹N°›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21th November 2007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14ECD-A00B-4A2A-BBEF-19C00E64B697}" type="slidenum">
              <a:rPr lang="nl-NL"/>
              <a:pPr>
                <a:defRPr/>
              </a:pPr>
              <a:t>‹N°›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21th November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50123-D9DF-412C-9653-A1EAA7DF01EA}" type="slidenum">
              <a:rPr lang="nl-NL"/>
              <a:pPr>
                <a:defRPr/>
              </a:pPr>
              <a:t>‹N°›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21th November 2007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163C3-68F6-4E02-8F61-6DCD21757BA6}" type="slidenum">
              <a:rPr lang="nl-NL"/>
              <a:pPr>
                <a:defRPr/>
              </a:pPr>
              <a:t>‹N°›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21th November 2007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474EA-FC6D-4E22-B800-F4C4DD852B52}" type="slidenum">
              <a:rPr lang="nl-NL"/>
              <a:pPr>
                <a:defRPr/>
              </a:pPr>
              <a:t>‹N°›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21th November 2007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92B50-97CF-4866-BB5A-E96FC16928DE}" type="slidenum">
              <a:rPr lang="nl-NL"/>
              <a:pPr>
                <a:defRPr/>
              </a:pPr>
              <a:t>‹N°›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21th November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2C0E7-ED5D-4B61-9709-9B05AA62C249}" type="slidenum">
              <a:rPr lang="nl-NL"/>
              <a:pPr>
                <a:defRPr/>
              </a:pPr>
              <a:t>‹N°›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21th November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FFB6E-C5B3-4CFA-BB4B-B527C6658ADE}" type="slidenum">
              <a:rPr lang="nl-NL"/>
              <a:pPr>
                <a:defRPr/>
              </a:pPr>
              <a:t>‹N°›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762000" y="1463675"/>
            <a:ext cx="7664450" cy="5394325"/>
          </a:xfrm>
          <a:prstGeom prst="rect">
            <a:avLst/>
          </a:prstGeom>
          <a:solidFill>
            <a:srgbClr val="D2D2C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 dirty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8363" y="241300"/>
            <a:ext cx="7554912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876425"/>
            <a:ext cx="6781800" cy="4114800"/>
          </a:xfrm>
          <a:prstGeom prst="rect">
            <a:avLst/>
          </a:prstGeom>
          <a:solidFill>
            <a:srgbClr val="D2D2C6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4750" y="656748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defRPr sz="1200">
                <a:solidFill>
                  <a:srgbClr val="6B645E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l-NL" dirty="0"/>
              <a:t>21th November 2007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0925" y="6530975"/>
            <a:ext cx="7620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defRPr sz="1500" b="1">
                <a:solidFill>
                  <a:srgbClr val="6B645E"/>
                </a:solidFill>
                <a:latin typeface="Arial" charset="0"/>
              </a:defRPr>
            </a:lvl1pPr>
          </a:lstStyle>
          <a:p>
            <a:pPr>
              <a:defRPr/>
            </a:pPr>
            <a:fld id="{EC063561-8DFD-4F1E-A520-A2C63B1600D3}" type="slidenum">
              <a:rPr lang="nl-NL"/>
              <a:pPr>
                <a:defRPr/>
              </a:pPr>
              <a:t>‹N°›</a:t>
            </a:fld>
            <a:endParaRPr lang="nl-NL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463675"/>
            <a:ext cx="317500" cy="13033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+mj-lt"/>
          <a:ea typeface="+mj-ea"/>
          <a:cs typeface="+mj-cs"/>
        </a:defRPr>
      </a:lvl1pPr>
      <a:lvl2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2pPr>
      <a:lvl3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3pPr>
      <a:lvl4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4pPr>
      <a:lvl5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5pPr>
      <a:lvl6pPr marL="8556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6pPr>
      <a:lvl7pPr marL="13128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7pPr>
      <a:lvl8pPr marL="17700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8pPr>
      <a:lvl9pPr marL="22272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9pPr>
    </p:titleStyle>
    <p:bodyStyle>
      <a:lvl1pPr marL="319088" indent="-319088" algn="l" rtl="0" eaLnBrk="0" fontAlgn="base" hangingPunct="0">
        <a:lnSpc>
          <a:spcPts val="28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300" b="1">
          <a:solidFill>
            <a:schemeClr val="tx1"/>
          </a:solidFill>
          <a:latin typeface="+mn-lt"/>
          <a:ea typeface="+mn-ea"/>
          <a:cs typeface="+mn-cs"/>
        </a:defRPr>
      </a:lvl1pPr>
      <a:lvl2pPr marL="474663" indent="-146050" algn="l" rtl="0" eaLnBrk="0" fontAlgn="base" hangingPunct="0">
        <a:lnSpc>
          <a:spcPts val="2500"/>
        </a:lnSpc>
        <a:spcBef>
          <a:spcPct val="2000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2pPr>
      <a:lvl3pPr marL="638175" indent="-147638" algn="l" rtl="0" eaLnBrk="0" fontAlgn="base" hangingPunct="0">
        <a:spcBef>
          <a:spcPct val="20000"/>
        </a:spcBef>
        <a:spcAft>
          <a:spcPct val="0"/>
        </a:spcAft>
        <a:buSzPct val="70000"/>
        <a:buChar char="•"/>
        <a:defRPr sz="2100">
          <a:solidFill>
            <a:schemeClr val="tx1"/>
          </a:solidFill>
          <a:latin typeface="+mn-lt"/>
        </a:defRPr>
      </a:lvl3pPr>
      <a:lvl4pPr marL="16954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14550" indent="-228600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5717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289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4861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433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ijndossier.rrn.fgov.be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3810000"/>
            <a:ext cx="5727700" cy="762000"/>
          </a:xfrm>
        </p:spPr>
        <p:txBody>
          <a:bodyPr/>
          <a:lstStyle/>
          <a:p>
            <a:pPr eaLnBrk="1" hangingPunct="1"/>
            <a:r>
              <a:rPr lang="nl-BE" sz="2800" dirty="0" smtClean="0">
                <a:latin typeface="Cambria" pitchFamily="18" charset="0"/>
              </a:rPr>
              <a:t>Mijn Dossier</a:t>
            </a:r>
            <a:r>
              <a:rPr lang="en-US" sz="2800" dirty="0">
                <a:latin typeface="Cambria" pitchFamily="18" charset="0"/>
              </a:rPr>
              <a:t/>
            </a:r>
            <a:br>
              <a:rPr lang="en-US" sz="2800" dirty="0">
                <a:latin typeface="Cambria" pitchFamily="18" charset="0"/>
              </a:rPr>
            </a:br>
            <a:endParaRPr lang="en-US" sz="2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419600"/>
            <a:ext cx="6858000" cy="1371600"/>
          </a:xfrm>
          <a:noFill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>
                <a:latin typeface="Cambria" pitchFamily="18" charset="0"/>
              </a:rPr>
              <a:t>Peter Grouwels</a:t>
            </a:r>
          </a:p>
          <a:p>
            <a:pPr eaLnBrk="1" hangingPunct="1"/>
            <a:r>
              <a:rPr lang="en-US" dirty="0" err="1" smtClean="0">
                <a:latin typeface="Cambria" pitchFamily="18" charset="0"/>
              </a:rPr>
              <a:t>Communicatiedienst</a:t>
            </a:r>
            <a:endParaRPr lang="en-US" dirty="0" smtClean="0">
              <a:latin typeface="Cambri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09610" y="2209800"/>
            <a:ext cx="1338828" cy="414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sz="1800" dirty="0" smtClean="0">
                <a:solidFill>
                  <a:schemeClr val="bg1"/>
                </a:solidFill>
              </a:rPr>
              <a:t>26.10.2016</a:t>
            </a:r>
            <a:endParaRPr lang="fr-BE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Mijn Dossier – Welke attesten (toekomst)?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19200" y="1828800"/>
            <a:ext cx="6781800" cy="4114800"/>
          </a:xfrm>
        </p:spPr>
        <p:txBody>
          <a:bodyPr/>
          <a:lstStyle/>
          <a:p>
            <a:r>
              <a:rPr lang="fr-BE" sz="2000" dirty="0"/>
              <a:t>1° Un certificat de résidence principale (fusion du certificat d’inscription et du certificat de résidence</a:t>
            </a:r>
            <a:r>
              <a:rPr lang="fr-BE" sz="2000" dirty="0" smtClean="0"/>
              <a:t>)</a:t>
            </a:r>
          </a:p>
          <a:p>
            <a:endParaRPr lang="nl-BE" sz="2000" dirty="0"/>
          </a:p>
          <a:p>
            <a:r>
              <a:rPr lang="fr-BE" sz="2000" dirty="0"/>
              <a:t>2° Un certificat de résidence principale avec </a:t>
            </a:r>
            <a:r>
              <a:rPr lang="fr-BE" sz="2000" dirty="0" smtClean="0"/>
              <a:t>historique</a:t>
            </a:r>
          </a:p>
          <a:p>
            <a:endParaRPr lang="nl-BE" sz="2000" dirty="0"/>
          </a:p>
          <a:p>
            <a:r>
              <a:rPr lang="fr-BE" sz="2000" dirty="0"/>
              <a:t>3° Un certificat de </a:t>
            </a:r>
            <a:r>
              <a:rPr lang="fr-BE" sz="2000" dirty="0" smtClean="0"/>
              <a:t>vie</a:t>
            </a:r>
          </a:p>
          <a:p>
            <a:endParaRPr lang="nl-BE" sz="2000" dirty="0"/>
          </a:p>
          <a:p>
            <a:r>
              <a:rPr lang="fr-BE" sz="2000" dirty="0"/>
              <a:t>4° Un certificat de nationalité </a:t>
            </a:r>
            <a:endParaRPr lang="fr-BE" sz="2000" dirty="0" smtClean="0"/>
          </a:p>
          <a:p>
            <a:endParaRPr lang="nl-BE" sz="2000" dirty="0"/>
          </a:p>
          <a:p>
            <a:r>
              <a:rPr lang="fr-BE" sz="2000" dirty="0"/>
              <a:t>5° Un certificat de composition de ménage </a:t>
            </a:r>
            <a:endParaRPr lang="nl-BE" sz="2000" dirty="0"/>
          </a:p>
        </p:txBody>
      </p:sp>
    </p:spTree>
    <p:extLst>
      <p:ext uri="{BB962C8B-B14F-4D97-AF65-F5344CB8AC3E}">
        <p14:creationId xmlns:p14="http://schemas.microsoft.com/office/powerpoint/2010/main" val="165690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Mijn Dossier – Welke </a:t>
            </a:r>
            <a:r>
              <a:rPr lang="nl-BE" dirty="0"/>
              <a:t>attesten (toekomst</a:t>
            </a:r>
            <a:r>
              <a:rPr lang="nl-BE" dirty="0" smtClean="0"/>
              <a:t>)?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2000" dirty="0"/>
              <a:t>6° Un certificat de cohabitation </a:t>
            </a:r>
            <a:r>
              <a:rPr lang="fr-BE" sz="2000" dirty="0" smtClean="0"/>
              <a:t>légale</a:t>
            </a:r>
          </a:p>
          <a:p>
            <a:endParaRPr lang="nl-BE" sz="2000" dirty="0"/>
          </a:p>
          <a:p>
            <a:r>
              <a:rPr lang="fr-BE" sz="2000" dirty="0"/>
              <a:t>7° Un certificat de mode de sépulture et/ou de </a:t>
            </a:r>
            <a:r>
              <a:rPr lang="fr-BE" sz="2000" dirty="0" smtClean="0"/>
              <a:t>rites</a:t>
            </a:r>
          </a:p>
          <a:p>
            <a:endParaRPr lang="nl-BE" sz="2000" dirty="0"/>
          </a:p>
          <a:p>
            <a:r>
              <a:rPr lang="fr-BE" sz="2000" dirty="0"/>
              <a:t>8° Un certificat de résidence en vue de contracter </a:t>
            </a:r>
            <a:r>
              <a:rPr lang="fr-BE" sz="2000" dirty="0" smtClean="0"/>
              <a:t>mariage</a:t>
            </a:r>
          </a:p>
          <a:p>
            <a:endParaRPr lang="nl-BE" sz="2000" dirty="0"/>
          </a:p>
          <a:p>
            <a:r>
              <a:rPr lang="fr-BE" sz="2000" dirty="0"/>
              <a:t>9° Un certificat du registre des </a:t>
            </a:r>
            <a:r>
              <a:rPr lang="fr-BE" sz="2000" dirty="0" smtClean="0"/>
              <a:t>électeurs</a:t>
            </a:r>
          </a:p>
          <a:p>
            <a:endParaRPr lang="nl-BE" sz="2000" dirty="0"/>
          </a:p>
          <a:p>
            <a:r>
              <a:rPr lang="fr-BE" sz="2000" dirty="0"/>
              <a:t>10°Un extrait des registres </a:t>
            </a:r>
            <a:endParaRPr lang="nl-BE" sz="2000" dirty="0"/>
          </a:p>
        </p:txBody>
      </p:sp>
    </p:spTree>
    <p:extLst>
      <p:ext uri="{BB962C8B-B14F-4D97-AF65-F5344CB8AC3E}">
        <p14:creationId xmlns:p14="http://schemas.microsoft.com/office/powerpoint/2010/main" val="233585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Mijn Dossier – Attesten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19200" y="1752600"/>
            <a:ext cx="6781800" cy="4114800"/>
          </a:xfrm>
        </p:spPr>
        <p:txBody>
          <a:bodyPr/>
          <a:lstStyle/>
          <a:p>
            <a:r>
              <a:rPr lang="nl-BE" dirty="0" smtClean="0"/>
              <a:t>Online aanbieden van attesten via Mijn Dossier is gericht op </a:t>
            </a:r>
            <a:r>
              <a:rPr lang="nl-BE" u="sng" dirty="0" smtClean="0"/>
              <a:t>administratieve vereenvoudiging</a:t>
            </a:r>
            <a:r>
              <a:rPr lang="nl-BE" dirty="0" smtClean="0"/>
              <a:t> en moet </a:t>
            </a:r>
            <a:r>
              <a:rPr lang="nl-BE" u="sng" dirty="0" smtClean="0"/>
              <a:t>klantvriendelijkheid</a:t>
            </a:r>
            <a:r>
              <a:rPr lang="nl-BE" dirty="0" smtClean="0"/>
              <a:t> t.o.v. burger verhogen</a:t>
            </a:r>
          </a:p>
          <a:p>
            <a:endParaRPr lang="nl-BE" dirty="0" smtClean="0"/>
          </a:p>
          <a:p>
            <a:pPr>
              <a:lnSpc>
                <a:spcPct val="100000"/>
              </a:lnSpc>
            </a:pPr>
            <a:r>
              <a:rPr lang="nl-BE" dirty="0" smtClean="0"/>
              <a:t>Voordeel burger:</a:t>
            </a:r>
          </a:p>
          <a:p>
            <a:pPr>
              <a:lnSpc>
                <a:spcPct val="100000"/>
              </a:lnSpc>
            </a:pPr>
            <a:endParaRPr lang="nl-BE" sz="1050" dirty="0" smtClean="0"/>
          </a:p>
          <a:p>
            <a:pPr marL="0" indent="0">
              <a:lnSpc>
                <a:spcPct val="100000"/>
              </a:lnSpc>
              <a:buNone/>
            </a:pPr>
            <a:endParaRPr lang="nl-BE" sz="1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nl-BE" dirty="0" smtClean="0"/>
              <a:t> Bespaart verplaatsing naar gemeentehuis</a:t>
            </a:r>
          </a:p>
          <a:p>
            <a:pPr marL="492125" lvl="2" indent="0">
              <a:buNone/>
            </a:pPr>
            <a:endParaRPr lang="nl-BE" sz="12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nl-BE" dirty="0" smtClean="0"/>
              <a:t> 24/24 en 7/7</a:t>
            </a:r>
          </a:p>
          <a:p>
            <a:pPr marL="492125" lvl="2" indent="0">
              <a:buNone/>
            </a:pPr>
            <a:endParaRPr lang="nl-BE" sz="11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nl-BE" dirty="0" smtClean="0"/>
              <a:t> Bespaart de kostprijs van het attest</a:t>
            </a:r>
          </a:p>
          <a:p>
            <a:pPr marL="492125" lvl="2" indent="0">
              <a:buNone/>
            </a:pPr>
            <a:endParaRPr lang="nl-BE" dirty="0" smtClean="0"/>
          </a:p>
          <a:p>
            <a:pPr marL="328613" lvl="1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77721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Mijn Dossier – Attesten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19200" y="1981200"/>
            <a:ext cx="6781800" cy="411480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nl-BE" dirty="0" smtClean="0"/>
              <a:t>  Voordeel gemeente:</a:t>
            </a:r>
          </a:p>
          <a:p>
            <a:pPr marL="0" indent="0">
              <a:lnSpc>
                <a:spcPct val="100000"/>
              </a:lnSpc>
              <a:buNone/>
            </a:pPr>
            <a:endParaRPr lang="nl-BE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nl-BE" dirty="0" smtClean="0"/>
              <a:t> Minder bezoekers aan het loket = &gt;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nl-BE" sz="1000" dirty="0" smtClean="0"/>
          </a:p>
          <a:p>
            <a:pPr marL="328613" lvl="1" indent="0">
              <a:lnSpc>
                <a:spcPct val="100000"/>
              </a:lnSpc>
              <a:buNone/>
            </a:pPr>
            <a:r>
              <a:rPr lang="nl-BE" dirty="0"/>
              <a:t>	</a:t>
            </a:r>
            <a:r>
              <a:rPr lang="nl-BE" dirty="0" smtClean="0"/>
              <a:t>		Meer tijd voor andere zaken</a:t>
            </a:r>
          </a:p>
          <a:p>
            <a:pPr marL="328613" lvl="1" indent="0">
              <a:lnSpc>
                <a:spcPct val="100000"/>
              </a:lnSpc>
              <a:buNone/>
            </a:pPr>
            <a:r>
              <a:rPr lang="nl-BE" dirty="0" smtClean="0"/>
              <a:t>			Lager papier en inkt (printer) 				verbruik</a:t>
            </a:r>
          </a:p>
          <a:p>
            <a:pPr marL="328613" lvl="1" indent="0">
              <a:lnSpc>
                <a:spcPct val="100000"/>
              </a:lnSpc>
              <a:buNone/>
            </a:pPr>
            <a:endParaRPr lang="nl-BE" dirty="0" smtClean="0"/>
          </a:p>
          <a:p>
            <a:pPr marL="328613" lvl="1" indent="0">
              <a:lnSpc>
                <a:spcPct val="100000"/>
              </a:lnSpc>
              <a:buNone/>
            </a:pPr>
            <a:endParaRPr lang="nl-BE" sz="1000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nl-BE" dirty="0" smtClean="0"/>
              <a:t> Minder verkeer naar het gemeentehuis =&gt;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nl-BE" sz="1100" dirty="0" smtClean="0"/>
          </a:p>
          <a:p>
            <a:pPr marL="328613" lvl="1" indent="0">
              <a:lnSpc>
                <a:spcPct val="100000"/>
              </a:lnSpc>
              <a:buNone/>
            </a:pPr>
            <a:r>
              <a:rPr lang="nl-BE" dirty="0"/>
              <a:t>	</a:t>
            </a:r>
            <a:r>
              <a:rPr lang="nl-BE" dirty="0" smtClean="0"/>
              <a:t>		Minder files en minder vervuiling</a:t>
            </a:r>
            <a:endParaRPr lang="nl-BE" dirty="0"/>
          </a:p>
          <a:p>
            <a:pPr marL="328613" lvl="1" indent="0">
              <a:lnSpc>
                <a:spcPct val="100000"/>
              </a:lnSpc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15296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981200" y="4495800"/>
            <a:ext cx="4419600" cy="8382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19088" marR="0" indent="-319088" algn="ctr" defTabSz="914400" rtl="0" eaLnBrk="1" fontAlgn="base" latinLnBrk="0" hangingPunct="1">
              <a:lnSpc>
                <a:spcPts val="28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</a:pPr>
            <a:endParaRPr kumimoji="0" lang="nl-BE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Mijn Dossier – Praktisch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Toepassing is toegankelijk d.m.v. elektronische identiteitskaart en kaartlezer op </a:t>
            </a:r>
          </a:p>
          <a:p>
            <a:pPr marL="0" indent="0">
              <a:buNone/>
            </a:pPr>
            <a:r>
              <a:rPr lang="nl-BE" b="0" u="sng" dirty="0">
                <a:hlinkClick r:id="rId2"/>
              </a:rPr>
              <a:t> </a:t>
            </a:r>
            <a:r>
              <a:rPr lang="nl-BE" b="0" u="sng" dirty="0" smtClean="0">
                <a:hlinkClick r:id="rId2"/>
              </a:rPr>
              <a:t>    </a:t>
            </a:r>
            <a:r>
              <a:rPr lang="nl-BE" dirty="0" smtClean="0">
                <a:hlinkClick r:id="rId2"/>
              </a:rPr>
              <a:t>https://mijndossier.rrn.fgov.be</a:t>
            </a:r>
            <a:endParaRPr lang="nl-BE" dirty="0" smtClean="0"/>
          </a:p>
          <a:p>
            <a:endParaRPr lang="nl-BE" dirty="0"/>
          </a:p>
          <a:p>
            <a:r>
              <a:rPr lang="nl-BE" dirty="0" smtClean="0"/>
              <a:t>Voor meer info over het integreren van de </a:t>
            </a:r>
            <a:r>
              <a:rPr lang="nl-BE" dirty="0" err="1" smtClean="0"/>
              <a:t>webservice</a:t>
            </a:r>
            <a:r>
              <a:rPr lang="nl-BE" dirty="0" smtClean="0"/>
              <a:t> in een e-loket of PC-automaat: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 smtClean="0"/>
              <a:t>	Helpdesk Belpic 02/518 21 16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88252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Communicatiecampagne 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6781800" cy="4114800"/>
          </a:xfrm>
        </p:spPr>
        <p:txBody>
          <a:bodyPr/>
          <a:lstStyle/>
          <a:p>
            <a:r>
              <a:rPr lang="nl-BE" dirty="0" smtClean="0"/>
              <a:t>Vaststelling: burgers gebruiken Mijn Dossier niet voldoende</a:t>
            </a:r>
          </a:p>
          <a:p>
            <a:endParaRPr lang="nl-BE" dirty="0"/>
          </a:p>
          <a:p>
            <a:r>
              <a:rPr lang="nl-BE" dirty="0" smtClean="0"/>
              <a:t>=&gt; Communicatiecampagne</a:t>
            </a:r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r>
              <a:rPr lang="nl-BE" dirty="0"/>
              <a:t> </a:t>
            </a:r>
            <a:r>
              <a:rPr lang="nl-BE" dirty="0" smtClean="0"/>
              <a:t>         Communicatiemiddelen: </a:t>
            </a:r>
            <a:endParaRPr lang="nl-BE" sz="400" dirty="0" smtClean="0"/>
          </a:p>
          <a:p>
            <a:pPr lvl="8">
              <a:buFont typeface="Wingdings" panose="05000000000000000000" pitchFamily="2" charset="2"/>
              <a:buChar char="Ø"/>
            </a:pPr>
            <a:r>
              <a:rPr lang="nl-BE" dirty="0" smtClean="0"/>
              <a:t>Logo, </a:t>
            </a:r>
          </a:p>
          <a:p>
            <a:pPr lvl="8">
              <a:buFont typeface="Wingdings" panose="05000000000000000000" pitchFamily="2" charset="2"/>
              <a:buChar char="Ø"/>
            </a:pPr>
            <a:r>
              <a:rPr lang="nl-BE" dirty="0" smtClean="0"/>
              <a:t>Poster, </a:t>
            </a:r>
          </a:p>
          <a:p>
            <a:pPr lvl="8">
              <a:buFont typeface="Wingdings" panose="05000000000000000000" pitchFamily="2" charset="2"/>
              <a:buChar char="Ø"/>
            </a:pPr>
            <a:r>
              <a:rPr lang="nl-BE" dirty="0" smtClean="0"/>
              <a:t>banner, </a:t>
            </a:r>
          </a:p>
          <a:p>
            <a:pPr lvl="8">
              <a:buFont typeface="Wingdings" panose="05000000000000000000" pitchFamily="2" charset="2"/>
              <a:buChar char="Ø"/>
            </a:pPr>
            <a:r>
              <a:rPr lang="nl-BE" dirty="0" smtClean="0"/>
              <a:t>Animatiefilmpje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34572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Communicatiecampagne 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086600" cy="4114800"/>
          </a:xfrm>
        </p:spPr>
        <p:txBody>
          <a:bodyPr/>
          <a:lstStyle/>
          <a:p>
            <a:r>
              <a:rPr lang="nl-BE" dirty="0" smtClean="0"/>
              <a:t>Ook structuur en lay-out van de applicatie wordt aangepast voor meer  gebruiksvriendelijkheid</a:t>
            </a:r>
          </a:p>
          <a:p>
            <a:endParaRPr lang="nl-BE" dirty="0"/>
          </a:p>
          <a:p>
            <a:r>
              <a:rPr lang="nl-BE" dirty="0" smtClean="0"/>
              <a:t>Timing Campagne: </a:t>
            </a:r>
          </a:p>
          <a:p>
            <a:pPr marL="328613" lvl="1" indent="0">
              <a:buNone/>
            </a:pPr>
            <a:r>
              <a:rPr lang="nl-BE" sz="2300" b="1" dirty="0" smtClean="0">
                <a:ea typeface="+mn-ea"/>
                <a:cs typeface="+mn-cs"/>
              </a:rPr>
              <a:t>       Eind 2016 / begin 2017  </a:t>
            </a:r>
            <a:endParaRPr lang="nl-BE" sz="2300" b="1" dirty="0">
              <a:ea typeface="+mn-ea"/>
              <a:cs typeface="+mn-cs"/>
            </a:endParaRPr>
          </a:p>
          <a:p>
            <a:pPr marL="0" indent="0">
              <a:buNone/>
            </a:pPr>
            <a:r>
              <a:rPr lang="nl-BE" dirty="0" smtClean="0"/>
              <a:t>	(zodra nieuwe attesten functioneel zijn)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 smtClean="0"/>
              <a:t>Gemeenten hebben directe link met burger =&gt; ideale partner om campagne te ondersteunen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78056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828800"/>
            <a:ext cx="3705225" cy="3705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8373" y="5841944"/>
            <a:ext cx="3831498" cy="451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 smtClean="0"/>
              <a:t>Bedankt voor uw aandacht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2885394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Mijn Dossier – Wat?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19200" y="1676400"/>
            <a:ext cx="67818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nl-BE" dirty="0" smtClean="0"/>
              <a:t>Online toepassing van de ADIB die burger toegang geeft tot zijn bevolkingsdossier in het Rijksregister</a:t>
            </a:r>
          </a:p>
          <a:p>
            <a:pPr marL="0" indent="0">
              <a:buNone/>
            </a:pPr>
            <a:endParaRPr lang="nl-BE" dirty="0" smtClean="0"/>
          </a:p>
          <a:p>
            <a:endParaRPr lang="nl-B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971800"/>
            <a:ext cx="37338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75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Mijn Dossier - Functionaliteiten</a:t>
            </a: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1066800" y="1752600"/>
            <a:ext cx="6941288" cy="4886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nl-BE" dirty="0"/>
              <a:t>Burger kan via Mijn Dossier</a:t>
            </a:r>
            <a:r>
              <a:rPr lang="nl-BE" dirty="0" smtClean="0"/>
              <a:t>:</a:t>
            </a:r>
          </a:p>
          <a:p>
            <a:pPr algn="l">
              <a:lnSpc>
                <a:spcPct val="100000"/>
              </a:lnSpc>
            </a:pPr>
            <a:endParaRPr lang="nl-BE" sz="1400" dirty="0"/>
          </a:p>
          <a:p>
            <a:pPr lvl="1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nl-BE" sz="2400" dirty="0"/>
              <a:t>Zijn gegevens in het Rijksregister </a:t>
            </a:r>
            <a:r>
              <a:rPr lang="nl-BE" sz="2400" dirty="0" smtClean="0"/>
              <a:t>checken</a:t>
            </a:r>
          </a:p>
          <a:p>
            <a:pPr lvl="1" algn="l">
              <a:lnSpc>
                <a:spcPct val="100000"/>
              </a:lnSpc>
            </a:pPr>
            <a:endParaRPr lang="nl-BE" sz="1050" dirty="0"/>
          </a:p>
          <a:p>
            <a:pPr lvl="1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nl-BE" sz="2400" dirty="0"/>
              <a:t>Gratis attesten raadplegen, downloaden en </a:t>
            </a:r>
            <a:r>
              <a:rPr lang="nl-BE" sz="2400" dirty="0" smtClean="0"/>
              <a:t>afdrukken</a:t>
            </a:r>
          </a:p>
          <a:p>
            <a:pPr lvl="1" algn="l">
              <a:lnSpc>
                <a:spcPct val="100000"/>
              </a:lnSpc>
            </a:pPr>
            <a:endParaRPr lang="nl-BE" sz="1050" dirty="0"/>
          </a:p>
          <a:p>
            <a:pPr lvl="1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nl-BE" sz="2400" dirty="0"/>
              <a:t>Fouten in zijn dossier </a:t>
            </a:r>
            <a:r>
              <a:rPr lang="nl-BE" sz="2400" dirty="0" smtClean="0"/>
              <a:t>rapporteren</a:t>
            </a:r>
          </a:p>
          <a:p>
            <a:pPr lvl="1" algn="l">
              <a:lnSpc>
                <a:spcPct val="100000"/>
              </a:lnSpc>
            </a:pPr>
            <a:endParaRPr lang="nl-BE" sz="1050" dirty="0"/>
          </a:p>
          <a:p>
            <a:pPr lvl="1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nl-BE" sz="2400" dirty="0"/>
              <a:t>Een adreswijziging </a:t>
            </a:r>
            <a:r>
              <a:rPr lang="nl-BE" sz="2400" dirty="0" smtClean="0"/>
              <a:t>doorgeven</a:t>
            </a:r>
          </a:p>
          <a:p>
            <a:pPr lvl="1" algn="l">
              <a:lnSpc>
                <a:spcPct val="100000"/>
              </a:lnSpc>
            </a:pPr>
            <a:endParaRPr lang="nl-BE" sz="1000" dirty="0"/>
          </a:p>
          <a:p>
            <a:pPr lvl="1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nl-BE" sz="2400" dirty="0"/>
              <a:t>Zien wie zijn gegevens de laatste 6 maanden heeft geraadpleegd </a:t>
            </a:r>
            <a:r>
              <a:rPr lang="nl-BE" sz="2000" dirty="0"/>
              <a:t>(uitgezonderd politie- en veiligheidsdiensten) 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3116448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Mijn Dossier – Nieuwigheden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Recente wijzigingen met als doel transparantie te verhogen en officiële karakter te waarborgen:</a:t>
            </a:r>
          </a:p>
          <a:p>
            <a:pPr marL="0" indent="0">
              <a:buNone/>
            </a:pPr>
            <a:endParaRPr lang="nl-BE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nl-BE" dirty="0" smtClean="0"/>
              <a:t>Lay-out en vormgeving voor alle attesten identiek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BE" dirty="0" smtClean="0"/>
              <a:t>Zegel Koninkrijk België aangebracht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BE" dirty="0" smtClean="0"/>
              <a:t>Vermelding “FOD Binnenlandse Zaken – Rijksregister”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BE" dirty="0" err="1" smtClean="0"/>
              <a:t>PDF-bestanden</a:t>
            </a:r>
            <a:r>
              <a:rPr lang="nl-BE" dirty="0" smtClean="0"/>
              <a:t> die digitaal ondertekend zijn door het Rijksregister, voorzien van de noodzakelijke logo’s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BE" dirty="0" smtClean="0"/>
              <a:t>Attest gezinssamenstelling kan door ieder lid in volledige weergave worden opgevraagd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8420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Mijn Dossier - </a:t>
            </a:r>
            <a:r>
              <a:rPr lang="nl-BE" dirty="0" err="1" smtClean="0"/>
              <a:t>Webservice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19200" y="2209800"/>
            <a:ext cx="6781800" cy="4114800"/>
          </a:xfrm>
        </p:spPr>
        <p:txBody>
          <a:bodyPr/>
          <a:lstStyle/>
          <a:p>
            <a:r>
              <a:rPr lang="nl-BE" dirty="0" smtClean="0"/>
              <a:t>Ook </a:t>
            </a:r>
            <a:r>
              <a:rPr lang="nl-BE" dirty="0" err="1" smtClean="0"/>
              <a:t>webservice</a:t>
            </a:r>
            <a:r>
              <a:rPr lang="nl-BE" dirty="0" smtClean="0"/>
              <a:t> voor gemeenten is gemoderniseerd</a:t>
            </a:r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smtClean="0"/>
              <a:t>PDF bestanden ondertekend door Rijksregister en voorzien van logo’s</a:t>
            </a:r>
          </a:p>
          <a:p>
            <a:endParaRPr lang="nl-BE" dirty="0"/>
          </a:p>
          <a:p>
            <a:r>
              <a:rPr lang="nl-BE" dirty="0" smtClean="0"/>
              <a:t>Gemeente kan </a:t>
            </a:r>
            <a:r>
              <a:rPr lang="nl-BE" dirty="0" err="1" smtClean="0"/>
              <a:t>webservice</a:t>
            </a:r>
            <a:r>
              <a:rPr lang="nl-BE" dirty="0" smtClean="0"/>
              <a:t> </a:t>
            </a:r>
            <a:r>
              <a:rPr lang="nl-BE" u="sng" dirty="0" smtClean="0"/>
              <a:t>gratis</a:t>
            </a:r>
            <a:r>
              <a:rPr lang="nl-BE" dirty="0" smtClean="0"/>
              <a:t> integreren in een bestaand e-loket of op een PC-automaat 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59380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Mijn Dossier – </a:t>
            </a:r>
            <a:r>
              <a:rPr lang="nl-BE" dirty="0" err="1"/>
              <a:t>W</a:t>
            </a:r>
            <a:r>
              <a:rPr lang="nl-BE" dirty="0" err="1" smtClean="0"/>
              <a:t>ebservice</a:t>
            </a:r>
            <a:r>
              <a:rPr lang="nl-BE" dirty="0" smtClean="0"/>
              <a:t>  </a:t>
            </a:r>
            <a:br>
              <a:rPr lang="nl-BE" dirty="0" smtClean="0"/>
            </a:br>
            <a:r>
              <a:rPr lang="nl-BE" dirty="0" smtClean="0"/>
              <a:t>Ervaring Brussel - Hoofdstad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Brussel-Hoofdstad begin 2016: 3 PC-automaten en e-loket die uitgerust zijn met </a:t>
            </a:r>
            <a:r>
              <a:rPr lang="nl-BE" dirty="0" err="1" smtClean="0"/>
              <a:t>webservice</a:t>
            </a:r>
            <a:r>
              <a:rPr lang="nl-BE" dirty="0" smtClean="0"/>
              <a:t> Mijn Dossier</a:t>
            </a:r>
          </a:p>
          <a:p>
            <a:endParaRPr lang="nl-BE" dirty="0"/>
          </a:p>
          <a:p>
            <a:r>
              <a:rPr lang="nl-BE" dirty="0" smtClean="0"/>
              <a:t>Burger logt in met </a:t>
            </a:r>
            <a:r>
              <a:rPr lang="nl-BE" dirty="0" err="1" smtClean="0"/>
              <a:t>eID</a:t>
            </a:r>
            <a:r>
              <a:rPr lang="nl-BE" dirty="0" smtClean="0"/>
              <a:t> en pincode</a:t>
            </a:r>
          </a:p>
          <a:p>
            <a:endParaRPr lang="nl-BE" dirty="0"/>
          </a:p>
          <a:p>
            <a:r>
              <a:rPr lang="nl-BE" dirty="0" smtClean="0"/>
              <a:t>Geen tussenkomst van gemeentelijk bediende, attest wordt automatisch afgeleverd</a:t>
            </a:r>
          </a:p>
          <a:p>
            <a:endParaRPr lang="nl-BE" dirty="0"/>
          </a:p>
          <a:p>
            <a:r>
              <a:rPr lang="nl-BE" dirty="0" smtClean="0"/>
              <a:t>Groot succes want grote tijdswinst voor burger en gemeentepersoneel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90712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Statistieken gebruik e-loket Brussel</a:t>
            </a:r>
            <a:endParaRPr lang="nl-B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9354093"/>
              </p:ext>
            </p:extLst>
          </p:nvPr>
        </p:nvGraphicFramePr>
        <p:xfrm>
          <a:off x="914402" y="2667000"/>
          <a:ext cx="7310006" cy="14754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5478"/>
                <a:gridCol w="857575"/>
                <a:gridCol w="857575"/>
                <a:gridCol w="857575"/>
                <a:gridCol w="857575"/>
                <a:gridCol w="857575"/>
                <a:gridCol w="977142"/>
                <a:gridCol w="989511"/>
              </a:tblGrid>
              <a:tr h="854393">
                <a:tc>
                  <a:txBody>
                    <a:bodyPr/>
                    <a:lstStyle/>
                    <a:p>
                      <a:pPr algn="ctr" fontAlgn="ctr"/>
                      <a:endParaRPr lang="nl-B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3" marR="12383" marT="1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endParaRPr lang="nl-BE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nl-BE" sz="1200" b="1" u="none" strike="noStrike" dirty="0" smtClean="0">
                          <a:effectLst/>
                        </a:rPr>
                        <a:t>38 </a:t>
                      </a:r>
                      <a:r>
                        <a:rPr lang="nl-BE" sz="1200" b="1" u="none" strike="noStrike" dirty="0">
                          <a:effectLst/>
                        </a:rPr>
                        <a:t>Impr.</a:t>
                      </a:r>
                      <a:br>
                        <a:rPr lang="nl-BE" sz="1200" b="1" u="none" strike="noStrike" dirty="0">
                          <a:effectLst/>
                        </a:rPr>
                      </a:br>
                      <a:endParaRPr lang="nl-BE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nl-BE" sz="1200" b="1" u="none" strike="noStrike" dirty="0" err="1" smtClean="0">
                          <a:effectLst/>
                        </a:rPr>
                        <a:t>Cert</a:t>
                      </a:r>
                      <a:r>
                        <a:rPr lang="nl-BE" sz="1200" b="1" u="none" strike="noStrike" dirty="0">
                          <a:effectLst/>
                        </a:rPr>
                        <a:t>. </a:t>
                      </a:r>
                      <a:r>
                        <a:rPr lang="nl-BE" sz="1200" b="1" u="none" strike="noStrike" dirty="0" err="1" smtClean="0">
                          <a:effectLst/>
                        </a:rPr>
                        <a:t>Inscription</a:t>
                      </a:r>
                      <a:endParaRPr lang="nl-BE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endParaRPr lang="nl-BE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  <a:p>
                      <a:pPr algn="ctr" fontAlgn="ctr"/>
                      <a:endParaRPr lang="nl-B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3" marR="12383" marT="1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fr-FR" sz="1200" b="1" u="none" strike="noStrike" dirty="0" smtClean="0">
                          <a:effectLst/>
                        </a:rPr>
                        <a:t>42 </a:t>
                      </a:r>
                      <a:r>
                        <a:rPr lang="fr-FR" sz="1200" b="1" u="none" strike="noStrike" dirty="0" err="1">
                          <a:effectLst/>
                        </a:rPr>
                        <a:t>Impr</a:t>
                      </a:r>
                      <a:r>
                        <a:rPr lang="fr-FR" sz="1200" b="1" u="none" strike="noStrike" dirty="0">
                          <a:effectLst/>
                        </a:rPr>
                        <a:t>.</a:t>
                      </a:r>
                      <a:br>
                        <a:rPr lang="fr-FR" sz="1200" b="1" u="none" strike="noStrike" dirty="0">
                          <a:effectLst/>
                        </a:rPr>
                      </a:br>
                      <a:endParaRPr lang="fr-FR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fr-FR" sz="1200" b="1" u="none" strike="noStrike" dirty="0" err="1" smtClean="0">
                          <a:effectLst/>
                        </a:rPr>
                        <a:t>Cert</a:t>
                      </a:r>
                      <a:r>
                        <a:rPr lang="fr-FR" sz="1200" b="1" u="none" strike="noStrike" dirty="0" smtClean="0">
                          <a:effectLst/>
                        </a:rPr>
                        <a:t> </a:t>
                      </a:r>
                      <a:r>
                        <a:rPr lang="fr-FR" sz="1200" b="1" u="none" strike="noStrike" dirty="0" err="1">
                          <a:effectLst/>
                        </a:rPr>
                        <a:t>Comp</a:t>
                      </a:r>
                      <a:r>
                        <a:rPr lang="fr-FR" sz="1200" b="1" u="none" strike="noStrike" dirty="0">
                          <a:effectLst/>
                        </a:rPr>
                        <a:t> </a:t>
                      </a:r>
                      <a:r>
                        <a:rPr lang="fr-FR" sz="1200" b="1" u="none" strike="noStrike" dirty="0" smtClean="0">
                          <a:effectLst/>
                        </a:rPr>
                        <a:t>ménage</a:t>
                      </a:r>
                    </a:p>
                    <a:p>
                      <a:pPr algn="ctr" fontAlgn="ctr"/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3" marR="12383" marT="1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43 </a:t>
                      </a:r>
                      <a:r>
                        <a:rPr lang="fr-FR" sz="1200" b="1" u="none" strike="noStrike" dirty="0" err="1">
                          <a:effectLst/>
                        </a:rPr>
                        <a:t>Impr</a:t>
                      </a:r>
                      <a:r>
                        <a:rPr lang="fr-FR" sz="1200" b="1" u="none" strike="noStrike" dirty="0">
                          <a:effectLst/>
                        </a:rPr>
                        <a:t>.</a:t>
                      </a:r>
                      <a:br>
                        <a:rPr lang="fr-FR" sz="1200" b="1" u="none" strike="noStrike" dirty="0">
                          <a:effectLst/>
                        </a:rPr>
                      </a:br>
                      <a:endParaRPr lang="fr-FR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fr-FR" sz="1200" b="1" u="none" strike="noStrike" dirty="0" err="1" smtClean="0">
                          <a:effectLst/>
                        </a:rPr>
                        <a:t>Cert</a:t>
                      </a:r>
                      <a:r>
                        <a:rPr lang="fr-FR" sz="1200" b="1" u="none" strike="noStrike" dirty="0" smtClean="0">
                          <a:effectLst/>
                        </a:rPr>
                        <a:t> </a:t>
                      </a:r>
                      <a:r>
                        <a:rPr lang="fr-FR" sz="1200" b="1" u="none" strike="noStrike" dirty="0">
                          <a:effectLst/>
                        </a:rPr>
                        <a:t>de vie</a:t>
                      </a:r>
                      <a:br>
                        <a:rPr lang="fr-FR" sz="1200" b="1" u="none" strike="noStrike" dirty="0">
                          <a:effectLst/>
                        </a:rPr>
                      </a:b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3" marR="12383" marT="1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1" u="none" strike="noStrike" dirty="0">
                          <a:effectLst/>
                        </a:rPr>
                        <a:t>44 Impr.</a:t>
                      </a:r>
                      <a:br>
                        <a:rPr lang="nl-BE" sz="1200" b="1" u="none" strike="noStrike" dirty="0">
                          <a:effectLst/>
                        </a:rPr>
                      </a:br>
                      <a:endParaRPr lang="nl-BE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nl-BE" sz="1200" b="1" u="none" strike="noStrike" dirty="0" err="1" smtClean="0">
                          <a:effectLst/>
                        </a:rPr>
                        <a:t>Cert</a:t>
                      </a:r>
                      <a:r>
                        <a:rPr lang="nl-BE" sz="1200" b="1" u="none" strike="noStrike" dirty="0" smtClean="0">
                          <a:effectLst/>
                        </a:rPr>
                        <a:t> </a:t>
                      </a:r>
                      <a:r>
                        <a:rPr lang="nl-BE" sz="1200" b="1" u="none" strike="noStrike" dirty="0" err="1">
                          <a:effectLst/>
                        </a:rPr>
                        <a:t>nationalité</a:t>
                      </a:r>
                      <a:endParaRPr lang="nl-B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3" marR="12383" marT="1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1" u="none" strike="noStrike" dirty="0">
                          <a:effectLst/>
                        </a:rPr>
                        <a:t>46 Impr.</a:t>
                      </a:r>
                      <a:br>
                        <a:rPr lang="nl-BE" sz="1200" b="1" u="none" strike="noStrike" dirty="0">
                          <a:effectLst/>
                        </a:rPr>
                      </a:br>
                      <a:endParaRPr lang="nl-BE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nl-BE" sz="1200" b="1" u="none" strike="noStrike" dirty="0" err="1" smtClean="0">
                          <a:effectLst/>
                        </a:rPr>
                        <a:t>Cert</a:t>
                      </a:r>
                      <a:r>
                        <a:rPr lang="nl-BE" sz="1200" b="1" u="none" strike="noStrike" dirty="0" smtClean="0">
                          <a:effectLst/>
                        </a:rPr>
                        <a:t> </a:t>
                      </a:r>
                      <a:r>
                        <a:rPr lang="nl-BE" sz="1200" b="1" u="none" strike="noStrike" dirty="0" err="1">
                          <a:effectLst/>
                        </a:rPr>
                        <a:t>résidence</a:t>
                      </a:r>
                      <a:endParaRPr lang="nl-B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3" marR="12383" marT="1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1" u="none" strike="noStrike" dirty="0">
                          <a:effectLst/>
                        </a:rPr>
                        <a:t>Tot. Impr</a:t>
                      </a:r>
                      <a:r>
                        <a:rPr lang="nl-BE" sz="1200" b="1" u="none" strike="noStrike" dirty="0" smtClean="0">
                          <a:effectLst/>
                        </a:rPr>
                        <a:t>.</a:t>
                      </a:r>
                    </a:p>
                  </a:txBody>
                  <a:tcPr marL="12383" marR="12383" marT="1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1" u="none" strike="noStrike" dirty="0">
                          <a:effectLst/>
                        </a:rPr>
                        <a:t>Total </a:t>
                      </a:r>
                      <a:r>
                        <a:rPr lang="nl-BE" sz="1200" b="1" u="none" strike="noStrike" dirty="0" err="1" smtClean="0">
                          <a:effectLst/>
                        </a:rPr>
                        <a:t>demandes</a:t>
                      </a:r>
                      <a:endParaRPr lang="nl-BE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endParaRPr lang="nl-BE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3" marR="12383" marT="12383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525212"/>
              </p:ext>
            </p:extLst>
          </p:nvPr>
        </p:nvGraphicFramePr>
        <p:xfrm>
          <a:off x="919595" y="4199574"/>
          <a:ext cx="7310005" cy="17440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5478"/>
                <a:gridCol w="857575"/>
                <a:gridCol w="857575"/>
                <a:gridCol w="857575"/>
                <a:gridCol w="857575"/>
                <a:gridCol w="857575"/>
                <a:gridCol w="977141"/>
                <a:gridCol w="989511"/>
              </a:tblGrid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b="1" u="none" strike="noStrike" dirty="0">
                          <a:effectLst/>
                        </a:rPr>
                        <a:t>e-</a:t>
                      </a:r>
                      <a:r>
                        <a:rPr lang="nl-BE" sz="1400" b="1" u="none" strike="noStrike" dirty="0" err="1">
                          <a:effectLst/>
                        </a:rPr>
                        <a:t>guichet</a:t>
                      </a:r>
                      <a:endParaRPr lang="nl-B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4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967</a:t>
                      </a:r>
                    </a:p>
                    <a:p>
                      <a:pPr algn="ctr" fontAlgn="ctr"/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u="none" strike="noStrike" dirty="0">
                          <a:effectLst/>
                        </a:rPr>
                        <a:t>3888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u="none" strike="noStrike" dirty="0">
                          <a:effectLst/>
                        </a:rPr>
                        <a:t>296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u="none" strike="noStrike" dirty="0">
                          <a:effectLst/>
                        </a:rPr>
                        <a:t>245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u="none" strike="noStrike" dirty="0">
                          <a:effectLst/>
                        </a:rPr>
                        <a:t>670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u="none" strike="noStrike" dirty="0">
                          <a:effectLst/>
                        </a:rPr>
                        <a:t>5396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b="1" u="none" strike="noStrike" dirty="0">
                          <a:effectLst/>
                        </a:rPr>
                        <a:t>9711</a:t>
                      </a:r>
                      <a:endParaRPr lang="nl-B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>
                    <a:solidFill>
                      <a:srgbClr val="FFFF00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b="1" u="none" strike="noStrike" dirty="0" err="1" smtClean="0">
                          <a:effectLst/>
                        </a:rPr>
                        <a:t>guichet</a:t>
                      </a:r>
                      <a:endParaRPr lang="nl-B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4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nl-BE" sz="1400" u="none" strike="noStrike" dirty="0" smtClean="0">
                          <a:effectLst/>
                        </a:rPr>
                        <a:t>605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u="none" strike="noStrike" dirty="0">
                          <a:effectLst/>
                        </a:rPr>
                        <a:t>3304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u="none" strike="noStrike" dirty="0">
                          <a:effectLst/>
                        </a:rPr>
                        <a:t>185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u="none" strike="noStrike" dirty="0">
                          <a:effectLst/>
                        </a:rPr>
                        <a:t>60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  <a:p>
                      <a:pPr algn="ctr" fontAlgn="ctr"/>
                      <a:endParaRPr lang="nl-BE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/>
                </a:tc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b="1" u="none" strike="noStrike" dirty="0">
                          <a:effectLst/>
                        </a:rPr>
                        <a:t>ratio</a:t>
                      </a:r>
                      <a:endParaRPr lang="nl-B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u="none" strike="noStrike" dirty="0" smtClean="0">
                          <a:effectLst/>
                        </a:rPr>
                        <a:t>61,51</a:t>
                      </a:r>
                      <a:r>
                        <a:rPr lang="nl-BE" sz="1400" u="none" strike="noStrike" dirty="0">
                          <a:effectLst/>
                        </a:rPr>
                        <a:t>%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u="none" strike="noStrike" dirty="0" smtClean="0">
                          <a:effectLst/>
                        </a:rPr>
                        <a:t>54,06</a:t>
                      </a:r>
                      <a:r>
                        <a:rPr lang="nl-BE" sz="1400" u="none" strike="noStrike" dirty="0">
                          <a:effectLst/>
                        </a:rPr>
                        <a:t>%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u="none" strike="noStrike" dirty="0">
                          <a:effectLst/>
                        </a:rPr>
                        <a:t>61,54%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u="none" strike="noStrike" dirty="0">
                          <a:effectLst/>
                        </a:rPr>
                        <a:t>80,33%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  <a:p>
                      <a:pPr algn="ctr" fontAlgn="ctr"/>
                      <a:endParaRPr lang="nl-BE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  <a:p>
                      <a:pPr algn="ctr" fontAlgn="ctr"/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0569" y="1828800"/>
            <a:ext cx="7657631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01/01/2016 (01/02/2016) – 30/09/2016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08265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Statistieken gebruik e-loket Brussel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0200"/>
            <a:ext cx="7433310" cy="4806430"/>
          </a:xfrm>
        </p:spPr>
      </p:pic>
    </p:spTree>
    <p:extLst>
      <p:ext uri="{BB962C8B-B14F-4D97-AF65-F5344CB8AC3E}">
        <p14:creationId xmlns:p14="http://schemas.microsoft.com/office/powerpoint/2010/main" val="2113058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Mijn Dossier – Welke attesten (nu)?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000" dirty="0" smtClean="0"/>
              <a:t>Attest </a:t>
            </a:r>
            <a:r>
              <a:rPr lang="nl-BE" sz="2000" dirty="0"/>
              <a:t>van gezinssamenstelling (transactie 42 Rijksregister</a:t>
            </a:r>
            <a:r>
              <a:rPr lang="nl-BE" sz="2000" dirty="0" smtClean="0"/>
              <a:t>)</a:t>
            </a:r>
          </a:p>
          <a:p>
            <a:endParaRPr lang="nl-BE" sz="2000" dirty="0"/>
          </a:p>
          <a:p>
            <a:r>
              <a:rPr lang="nl-BE" sz="2000" dirty="0" smtClean="0"/>
              <a:t>Attest </a:t>
            </a:r>
            <a:r>
              <a:rPr lang="nl-BE" sz="2000" dirty="0"/>
              <a:t>van inschrijving (transactie 38 Rijksregister</a:t>
            </a:r>
            <a:r>
              <a:rPr lang="nl-BE" sz="2000" dirty="0" smtClean="0"/>
              <a:t>)</a:t>
            </a:r>
          </a:p>
          <a:p>
            <a:endParaRPr lang="nl-BE" sz="2000" dirty="0"/>
          </a:p>
          <a:p>
            <a:r>
              <a:rPr lang="nl-BE" sz="2000" dirty="0" smtClean="0"/>
              <a:t>Attest </a:t>
            </a:r>
            <a:r>
              <a:rPr lang="nl-BE" sz="2000" dirty="0"/>
              <a:t>van leven (transactie 43 Rijksregister</a:t>
            </a:r>
            <a:r>
              <a:rPr lang="nl-BE" sz="2000" dirty="0" smtClean="0"/>
              <a:t>)</a:t>
            </a:r>
          </a:p>
          <a:p>
            <a:endParaRPr lang="nl-BE" sz="2000" dirty="0"/>
          </a:p>
          <a:p>
            <a:r>
              <a:rPr lang="nl-BE" sz="2000" dirty="0" smtClean="0"/>
              <a:t>Attest </a:t>
            </a:r>
            <a:r>
              <a:rPr lang="nl-BE" sz="2000" dirty="0"/>
              <a:t>van nationaliteit (transactie 44 Rijksregister</a:t>
            </a:r>
            <a:r>
              <a:rPr lang="nl-BE" sz="2000" dirty="0" smtClean="0"/>
              <a:t>)</a:t>
            </a:r>
          </a:p>
          <a:p>
            <a:pPr marL="0" indent="0">
              <a:buNone/>
            </a:pPr>
            <a:endParaRPr lang="nl-BE" sz="2000" dirty="0" smtClean="0"/>
          </a:p>
          <a:p>
            <a:r>
              <a:rPr lang="nl-BE" sz="2000" dirty="0" smtClean="0"/>
              <a:t>Attest </a:t>
            </a:r>
            <a:r>
              <a:rPr lang="nl-BE" sz="2000" dirty="0"/>
              <a:t>van woonst (transactie 46 Rijksregister</a:t>
            </a:r>
            <a:r>
              <a:rPr lang="nl-BE" sz="2000" dirty="0" smtClean="0"/>
              <a:t>)</a:t>
            </a:r>
            <a:endParaRPr lang="nl-BE" sz="2000" dirty="0"/>
          </a:p>
        </p:txBody>
      </p:sp>
    </p:spTree>
    <p:extLst>
      <p:ext uri="{BB962C8B-B14F-4D97-AF65-F5344CB8AC3E}">
        <p14:creationId xmlns:p14="http://schemas.microsoft.com/office/powerpoint/2010/main" val="271140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435607"/>
      </a:dk2>
      <a:lt2>
        <a:srgbClr val="8F001C"/>
      </a:lt2>
      <a:accent1>
        <a:srgbClr val="F0AC00"/>
      </a:accent1>
      <a:accent2>
        <a:srgbClr val="063869"/>
      </a:accent2>
      <a:accent3>
        <a:srgbClr val="FFFFFF"/>
      </a:accent3>
      <a:accent4>
        <a:srgbClr val="000000"/>
      </a:accent4>
      <a:accent5>
        <a:srgbClr val="F6D2AA"/>
      </a:accent5>
      <a:accent6>
        <a:srgbClr val="05325E"/>
      </a:accent6>
      <a:hlink>
        <a:srgbClr val="D47300"/>
      </a:hlink>
      <a:folHlink>
        <a:srgbClr val="157F7D"/>
      </a:folHlink>
    </a:clrScheme>
    <a:fontScheme name="Standaardontwerp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19088" marR="0" indent="-319088" algn="ctr" defTabSz="914400" rtl="0" eaLnBrk="1" fontAlgn="base" latinLnBrk="0" hangingPunct="1">
          <a:lnSpc>
            <a:spcPts val="2800"/>
          </a:lnSpc>
          <a:spcBef>
            <a:spcPct val="20000"/>
          </a:spcBef>
          <a:spcAft>
            <a:spcPct val="0"/>
          </a:spcAft>
          <a:buClr>
            <a:schemeClr val="tx2"/>
          </a:buClr>
          <a:buSzTx/>
          <a:buFontTx/>
          <a:buNone/>
          <a:tabLst/>
          <a:defRPr kumimoji="0" lang="nl-NL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19088" marR="0" indent="-319088" algn="ctr" defTabSz="914400" rtl="0" eaLnBrk="1" fontAlgn="base" latinLnBrk="0" hangingPunct="1">
          <a:lnSpc>
            <a:spcPts val="2800"/>
          </a:lnSpc>
          <a:spcBef>
            <a:spcPct val="20000"/>
          </a:spcBef>
          <a:spcAft>
            <a:spcPct val="0"/>
          </a:spcAft>
          <a:buClr>
            <a:schemeClr val="tx2"/>
          </a:buClr>
          <a:buSzTx/>
          <a:buFontTx/>
          <a:buNone/>
          <a:tabLst/>
          <a:defRPr kumimoji="0" lang="nl-NL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435607"/>
        </a:dk2>
        <a:lt2>
          <a:srgbClr val="8F001C"/>
        </a:lt2>
        <a:accent1>
          <a:srgbClr val="F0AC00"/>
        </a:accent1>
        <a:accent2>
          <a:srgbClr val="063869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05325E"/>
        </a:accent6>
        <a:hlink>
          <a:srgbClr val="D47300"/>
        </a:hlink>
        <a:folHlink>
          <a:srgbClr val="157F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4028</TotalTime>
  <Words>559</Words>
  <Application>Microsoft Office PowerPoint</Application>
  <PresentationFormat>Affichage à l'écran (4:3)</PresentationFormat>
  <Paragraphs>159</Paragraphs>
  <Slides>17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Standaardontwerp</vt:lpstr>
      <vt:lpstr>Mijn Dossier </vt:lpstr>
      <vt:lpstr>Mijn Dossier – Wat?</vt:lpstr>
      <vt:lpstr>Mijn Dossier - Functionaliteiten</vt:lpstr>
      <vt:lpstr>Mijn Dossier – Nieuwigheden </vt:lpstr>
      <vt:lpstr>Mijn Dossier - Webservice</vt:lpstr>
      <vt:lpstr>Mijn Dossier – Webservice   Ervaring Brussel - Hoofdstad </vt:lpstr>
      <vt:lpstr>Statistieken gebruik e-loket Brussel</vt:lpstr>
      <vt:lpstr>Statistieken gebruik e-loket Brussel</vt:lpstr>
      <vt:lpstr>Mijn Dossier – Welke attesten (nu)?</vt:lpstr>
      <vt:lpstr>Mijn Dossier – Welke attesten (toekomst)?</vt:lpstr>
      <vt:lpstr>Mijn Dossier – Welke attesten (toekomst)?</vt:lpstr>
      <vt:lpstr>Mijn Dossier – Attesten </vt:lpstr>
      <vt:lpstr>Mijn Dossier – Attesten </vt:lpstr>
      <vt:lpstr>Mijn Dossier – Praktisch </vt:lpstr>
      <vt:lpstr>Communicatiecampagne </vt:lpstr>
      <vt:lpstr>Communicatiecampagne </vt:lpstr>
      <vt:lpstr>Présentation PowerPoint</vt:lpstr>
    </vt:vector>
  </TitlesOfParts>
  <Company>FOD Binnenlandse Zaken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Christiane Rouma</dc:creator>
  <cp:lastModifiedBy>Vincent Vandenkerckhoven</cp:lastModifiedBy>
  <cp:revision>207</cp:revision>
  <cp:lastPrinted>2015-12-16T06:35:15Z</cp:lastPrinted>
  <dcterms:created xsi:type="dcterms:W3CDTF">2007-07-02T10:03:53Z</dcterms:created>
  <dcterms:modified xsi:type="dcterms:W3CDTF">2016-10-25T13:38:13Z</dcterms:modified>
</cp:coreProperties>
</file>